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8"/>
  </p:notesMasterIdLst>
  <p:sldIdLst>
    <p:sldId id="256" r:id="rId2"/>
    <p:sldId id="282" r:id="rId3"/>
    <p:sldId id="284" r:id="rId4"/>
    <p:sldId id="286" r:id="rId5"/>
    <p:sldId id="293" r:id="rId6"/>
    <p:sldId id="307" r:id="rId7"/>
    <p:sldId id="311" r:id="rId8"/>
    <p:sldId id="294" r:id="rId9"/>
    <p:sldId id="288" r:id="rId10"/>
    <p:sldId id="290" r:id="rId11"/>
    <p:sldId id="291" r:id="rId12"/>
    <p:sldId id="292" r:id="rId13"/>
    <p:sldId id="295" r:id="rId14"/>
    <p:sldId id="296" r:id="rId15"/>
    <p:sldId id="322" r:id="rId16"/>
    <p:sldId id="313" r:id="rId17"/>
    <p:sldId id="257" r:id="rId18"/>
    <p:sldId id="258" r:id="rId19"/>
    <p:sldId id="259" r:id="rId20"/>
    <p:sldId id="260" r:id="rId21"/>
    <p:sldId id="261" r:id="rId22"/>
    <p:sldId id="328" r:id="rId23"/>
    <p:sldId id="332" r:id="rId24"/>
    <p:sldId id="323" r:id="rId25"/>
    <p:sldId id="324" r:id="rId26"/>
    <p:sldId id="263" r:id="rId27"/>
    <p:sldId id="274" r:id="rId28"/>
    <p:sldId id="304" r:id="rId29"/>
    <p:sldId id="303" r:id="rId30"/>
    <p:sldId id="264" r:id="rId31"/>
    <p:sldId id="276" r:id="rId32"/>
    <p:sldId id="265" r:id="rId33"/>
    <p:sldId id="266" r:id="rId34"/>
    <p:sldId id="317" r:id="rId35"/>
    <p:sldId id="318" r:id="rId36"/>
    <p:sldId id="319" r:id="rId37"/>
    <p:sldId id="320" r:id="rId38"/>
    <p:sldId id="321" r:id="rId39"/>
    <p:sldId id="325" r:id="rId40"/>
    <p:sldId id="333" r:id="rId41"/>
    <p:sldId id="334" r:id="rId42"/>
    <p:sldId id="335" r:id="rId43"/>
    <p:sldId id="326" r:id="rId44"/>
    <p:sldId id="327" r:id="rId45"/>
    <p:sldId id="330" r:id="rId46"/>
    <p:sldId id="331" r:id="rId47"/>
    <p:sldId id="279" r:id="rId48"/>
    <p:sldId id="280" r:id="rId49"/>
    <p:sldId id="339" r:id="rId50"/>
    <p:sldId id="340" r:id="rId51"/>
    <p:sldId id="341" r:id="rId52"/>
    <p:sldId id="267" r:id="rId53"/>
    <p:sldId id="268" r:id="rId54"/>
    <p:sldId id="308" r:id="rId55"/>
    <p:sldId id="342" r:id="rId56"/>
    <p:sldId id="269" r:id="rId57"/>
    <p:sldId id="271" r:id="rId58"/>
    <p:sldId id="272" r:id="rId59"/>
    <p:sldId id="273" r:id="rId60"/>
    <p:sldId id="277" r:id="rId61"/>
    <p:sldId id="297" r:id="rId62"/>
    <p:sldId id="298" r:id="rId63"/>
    <p:sldId id="299" r:id="rId64"/>
    <p:sldId id="338" r:id="rId65"/>
    <p:sldId id="300" r:id="rId66"/>
    <p:sldId id="301" r:id="rId67"/>
    <p:sldId id="337" r:id="rId68"/>
    <p:sldId id="310" r:id="rId69"/>
    <p:sldId id="312" r:id="rId70"/>
    <p:sldId id="315" r:id="rId71"/>
    <p:sldId id="316" r:id="rId72"/>
    <p:sldId id="302" r:id="rId73"/>
    <p:sldId id="336" r:id="rId74"/>
    <p:sldId id="305" r:id="rId75"/>
    <p:sldId id="306" r:id="rId76"/>
    <p:sldId id="278" r:id="rId7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60"/>
  </p:normalViewPr>
  <p:slideViewPr>
    <p:cSldViewPr>
      <p:cViewPr>
        <p:scale>
          <a:sx n="75" d="100"/>
          <a:sy n="75" d="100"/>
        </p:scale>
        <p:origin x="-2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presProps" Target="presProps.xml"/><Relationship Id="rId81" Type="http://schemas.openxmlformats.org/officeDocument/2006/relationships/viewProps" Target="viewProps.xml"/><Relationship Id="rId82" Type="http://schemas.openxmlformats.org/officeDocument/2006/relationships/theme" Target="theme/theme1.xml"/><Relationship Id="rId83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notesMaster" Target="notesMasters/notesMaster1.xml"/><Relationship Id="rId79" Type="http://schemas.openxmlformats.org/officeDocument/2006/relationships/printerSettings" Target="printerSettings/printerSettings1.bin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698FC-95C7-482E-988F-B9595909A731}" type="datetimeFigureOut">
              <a:rPr lang="es-MX" smtClean="0"/>
              <a:pPr/>
              <a:t>08/10/13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9DC92-7D65-4982-A857-6FD407CA6A97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9554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1C6A34D-F323-4DDA-B629-35B5D2F97A97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MX" smtClean="0">
              <a:latin typeface="Arial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2177C3-6E3E-4700-9234-28B91DD52FC8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 smtClean="0">
              <a:latin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34E3972-A55A-4B8A-A1E6-93E5F66866C7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 smtClean="0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C9C4B5-68DC-436B-8324-C19DB5E3EE61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MX" smtClean="0">
              <a:latin typeface="Arial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42BB301-B42D-4E66-82F4-70A941B53A6C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MX" smtClean="0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56C8907-ABD0-4692-9EB4-13AADB65AE86}" type="slidenum">
              <a:rPr lang="es-MX" smtClean="0">
                <a:latin typeface="Arial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 smtClean="0">
              <a:latin typeface="Arial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9DC92-7D65-4982-A857-6FD407CA6A97}" type="slidenum">
              <a:rPr lang="es-MX" smtClean="0"/>
              <a:pPr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1216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99CEB2E-8619-40DF-83C0-37B646392F89}" type="datetimeFigureOut">
              <a:rPr lang="es-PE" smtClean="0"/>
              <a:pPr/>
              <a:t>08/10/13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1E72ECFD-06A2-42B0-8E9B-050FF81B5CEE}" type="slidenum">
              <a:rPr lang="es-PE" smtClean="0"/>
              <a:pPr/>
              <a:t>‹Nr.›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amilyproject.sfsu.edu/" TargetMode="External"/><Relationship Id="rId3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eg"/><Relationship Id="rId3" Type="http://schemas.openxmlformats.org/officeDocument/2006/relationships/image" Target="../media/image41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familiasporladiversidad.org/" TargetMode="External"/><Relationship Id="rId3" Type="http://schemas.openxmlformats.org/officeDocument/2006/relationships/image" Target="../media/image4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jpeg"/><Relationship Id="rId3" Type="http://schemas.openxmlformats.org/officeDocument/2006/relationships/image" Target="../media/image53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Relationship Id="rId3" Type="http://schemas.openxmlformats.org/officeDocument/2006/relationships/image" Target="../media/image56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elarmarioabierto@hotmail.co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567136"/>
          </a:xfrm>
        </p:spPr>
        <p:txBody>
          <a:bodyPr>
            <a:normAutofit/>
          </a:bodyPr>
          <a:lstStyle/>
          <a:p>
            <a:r>
              <a:rPr lang="es-MX" sz="4300" b="1" u="sng" dirty="0" smtClean="0"/>
              <a:t>Luis </a:t>
            </a:r>
            <a:r>
              <a:rPr lang="es-MX" sz="4300" b="1" u="sng" dirty="0" err="1" smtClean="0"/>
              <a:t>Perelman</a:t>
            </a:r>
            <a:r>
              <a:rPr lang="es-MX" sz="4300" b="1" u="sng" dirty="0" smtClean="0"/>
              <a:t> </a:t>
            </a:r>
            <a:r>
              <a:rPr lang="es-MX" sz="4300" b="1" u="sng" dirty="0" err="1" smtClean="0"/>
              <a:t>Javnozon</a:t>
            </a:r>
            <a:endParaRPr lang="es-MX" sz="4300" b="1" u="sng" dirty="0"/>
          </a:p>
          <a:p>
            <a:r>
              <a:rPr lang="es-MX" sz="2800" b="1" u="sng" dirty="0" smtClean="0"/>
              <a:t>El Armario Abierto</a:t>
            </a:r>
          </a:p>
          <a:p>
            <a:r>
              <a:rPr lang="es-MX" sz="2800" b="1" u="sng" dirty="0" smtClean="0"/>
              <a:t>Federación Mexicana de Educación Sexual y Sexología, A.C</a:t>
            </a:r>
          </a:p>
          <a:p>
            <a:endParaRPr lang="es-MX" sz="2800" b="1" u="sng" dirty="0" smtClean="0"/>
          </a:p>
          <a:p>
            <a:endParaRPr lang="es-MX" b="1" u="sng" dirty="0" smtClean="0"/>
          </a:p>
          <a:p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929233"/>
          </a:xfrm>
        </p:spPr>
        <p:txBody>
          <a:bodyPr>
            <a:normAutofit fontScale="90000"/>
          </a:bodyPr>
          <a:lstStyle/>
          <a:p>
            <a:r>
              <a:rPr lang="es-MX" sz="3600" b="1" u="sng" dirty="0" smtClean="0"/>
              <a:t>DIVERSIDAD SEXUAL, HOMOFOBIA  </a:t>
            </a:r>
            <a:r>
              <a:rPr lang="es-MX" sz="3600" b="1" u="sng" dirty="0" err="1" smtClean="0"/>
              <a:t>transfobia</a:t>
            </a:r>
            <a:r>
              <a:rPr lang="es-MX" sz="3600" b="1" u="sng" dirty="0" smtClean="0"/>
              <a:t> Y APOYO FAMILIAR</a:t>
            </a:r>
            <a:br>
              <a:rPr lang="es-MX" sz="3600" b="1" u="sng" dirty="0" smtClean="0"/>
            </a:br>
            <a:r>
              <a:rPr lang="es-MX" sz="3600" b="1" u="sng" dirty="0" smtClean="0"/>
              <a:t/>
            </a:r>
            <a:br>
              <a:rPr lang="es-MX" sz="3600" b="1" u="sng" dirty="0" smtClean="0"/>
            </a:br>
            <a:r>
              <a:rPr lang="es-PE" dirty="0" smtClean="0"/>
              <a:t/>
            </a:r>
            <a:br>
              <a:rPr lang="es-PE" dirty="0" smtClean="0"/>
            </a:br>
            <a:r>
              <a:rPr lang="es-PE" dirty="0"/>
              <a:t/>
            </a:r>
            <a:br>
              <a:rPr lang="es-PE" dirty="0"/>
            </a:br>
            <a:endParaRPr lang="es-P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4400" dirty="0" smtClean="0"/>
              <a:t>Se nace o se hace?</a:t>
            </a:r>
          </a:p>
        </p:txBody>
      </p:sp>
      <p:sp>
        <p:nvSpPr>
          <p:cNvPr id="44035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MX" sz="3600" dirty="0" smtClean="0"/>
              <a:t>Factores de influencia </a:t>
            </a:r>
            <a:r>
              <a:rPr lang="es-MX" sz="3600" dirty="0" err="1" smtClean="0"/>
              <a:t>psico</a:t>
            </a:r>
            <a:r>
              <a:rPr lang="es-MX" sz="3600" dirty="0" smtClean="0"/>
              <a:t> socio cultural</a:t>
            </a:r>
          </a:p>
          <a:p>
            <a:pPr eaLnBrk="1" hangingPunct="1"/>
            <a:r>
              <a:rPr lang="es-MX" sz="3600" dirty="0" smtClean="0"/>
              <a:t>Factores biológicos </a:t>
            </a:r>
          </a:p>
          <a:p>
            <a:pPr eaLnBrk="1" hangingPunct="1"/>
            <a:r>
              <a:rPr lang="es-MX" sz="3600" dirty="0" smtClean="0"/>
              <a:t>Combinación de ambos</a:t>
            </a:r>
          </a:p>
        </p:txBody>
      </p:sp>
    </p:spTree>
    <p:extLst>
      <p:ext uri="{BB962C8B-B14F-4D97-AF65-F5344CB8AC3E}">
        <p14:creationId xmlns:p14="http://schemas.microsoft.com/office/powerpoint/2010/main" val="317596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dirty="0" smtClean="0"/>
              <a:t>Se puede “quitar”? Elegir?</a:t>
            </a:r>
            <a:br>
              <a:rPr lang="es-MX" sz="4800" dirty="0" smtClean="0"/>
            </a:br>
            <a:r>
              <a:rPr lang="es-MX" sz="4800" dirty="0" smtClean="0"/>
              <a:t>Sentimiento </a:t>
            </a:r>
            <a:r>
              <a:rPr lang="es-MX" sz="4800" smtClean="0"/>
              <a:t>o acción?</a:t>
            </a:r>
            <a:endParaRPr lang="es-MX" sz="4800" dirty="0"/>
          </a:p>
        </p:txBody>
      </p:sp>
      <p:pic>
        <p:nvPicPr>
          <p:cNvPr id="161794" name="Picture 2" descr="C:\Users\Luis\Downloads\Not gay interrupto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5036" y="1600200"/>
            <a:ext cx="3673928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57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</p:txBody>
      </p:sp>
      <p:sp>
        <p:nvSpPr>
          <p:cNvPr id="45060" name="3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 smtClean="0"/>
          </a:p>
        </p:txBody>
      </p:sp>
      <p:sp>
        <p:nvSpPr>
          <p:cNvPr id="450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Conoces a alguien que sea LGBT?</a:t>
            </a:r>
          </a:p>
        </p:txBody>
      </p:sp>
    </p:spTree>
    <p:extLst>
      <p:ext uri="{BB962C8B-B14F-4D97-AF65-F5344CB8AC3E}">
        <p14:creationId xmlns:p14="http://schemas.microsoft.com/office/powerpoint/2010/main" val="358431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206375"/>
            <a:ext cx="8229600" cy="1143000"/>
          </a:xfrm>
        </p:spPr>
        <p:txBody>
          <a:bodyPr/>
          <a:lstStyle/>
          <a:p>
            <a:pPr eaLnBrk="1" hangingPunct="1"/>
            <a:r>
              <a:rPr lang="es-ES" sz="4000" dirty="0" smtClean="0"/>
              <a:t>Orientación Sexual</a:t>
            </a:r>
          </a:p>
        </p:txBody>
      </p:sp>
      <p:pic>
        <p:nvPicPr>
          <p:cNvPr id="60419" name="Picture 4" descr="ragazz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1349375"/>
            <a:ext cx="3635376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5" descr="chavos in kiss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636838"/>
            <a:ext cx="3605212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" descr="http://revistamastv.com/wp-content/uploads/2012/01/Cooper-y-Saldan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325813"/>
            <a:ext cx="2592388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72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fbcdn-sphotos-a.akamaihd.net/hphotos-ak-prn1/538804_10150821959293710_737208709_9841535_1165304819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196975"/>
            <a:ext cx="7555257" cy="424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337"/>
          </a:xfrm>
        </p:spPr>
        <p:txBody>
          <a:bodyPr/>
          <a:lstStyle/>
          <a:p>
            <a:pPr eaLnBrk="1" hangingPunct="1"/>
            <a:r>
              <a:rPr lang="es-MX" dirty="0" smtClean="0"/>
              <a:t>Identidad de género: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57200" y="5414963"/>
            <a:ext cx="8229600" cy="1182687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MX" sz="2000" dirty="0" smtClean="0"/>
              <a:t>Convicción personal de pertenecer al género masculino o femenino. Es inmodificable, involuntaria; cuando es diferente al sexo de nacimiento se denomina transexualidad. No determina la orientación sexual ni la expresión del género</a:t>
            </a:r>
            <a:r>
              <a:rPr lang="es-MX" dirty="0" smtClean="0"/>
              <a:t>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1310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s-MX" dirty="0" smtClean="0"/>
          </a:p>
          <a:p>
            <a:r>
              <a:rPr lang="es-MX" sz="2400" dirty="0" smtClean="0"/>
              <a:t>Comportamientos de género Típicos</a:t>
            </a:r>
          </a:p>
          <a:p>
            <a:r>
              <a:rPr lang="es-MX" sz="2400" dirty="0" smtClean="0"/>
              <a:t>Comportamientos de género variantes</a:t>
            </a:r>
          </a:p>
          <a:p>
            <a:r>
              <a:rPr lang="es-MX" sz="2400" dirty="0" smtClean="0"/>
              <a:t>Patrón de comportamientos  Generalizados, Marcados,  persistentes</a:t>
            </a:r>
          </a:p>
          <a:p>
            <a:r>
              <a:rPr lang="es-MX" sz="2400" dirty="0" err="1" smtClean="0"/>
              <a:t>Transgénero</a:t>
            </a:r>
            <a:r>
              <a:rPr lang="es-MX" sz="2400" dirty="0" smtClean="0"/>
              <a:t> </a:t>
            </a:r>
          </a:p>
          <a:p>
            <a:pPr marL="0" indent="0">
              <a:buNone/>
            </a:pPr>
            <a:r>
              <a:rPr lang="es-MX" sz="2400" dirty="0" smtClean="0"/>
              <a:t>     Ya no: trastorno de identidad de género. </a:t>
            </a:r>
          </a:p>
          <a:p>
            <a:r>
              <a:rPr lang="es-MX" sz="2400" dirty="0" smtClean="0"/>
              <a:t>DSM V, 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30590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C:\Users\Luis\Pictures\Luis\pictures\Hijo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39282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1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La Orientación sexual y la identidad de genero son involuntarias no  deben </a:t>
            </a:r>
            <a:r>
              <a:rPr lang="es-MX" sz="3600" dirty="0"/>
              <a:t>ser </a:t>
            </a:r>
            <a:r>
              <a:rPr lang="es-MX" sz="3600" dirty="0" smtClean="0"/>
              <a:t>reprimidas.</a:t>
            </a:r>
            <a:endParaRPr lang="es-PE" sz="3600" dirty="0"/>
          </a:p>
          <a:p>
            <a:endParaRPr lang="es-PE" dirty="0"/>
          </a:p>
        </p:txBody>
      </p:sp>
      <p:pic>
        <p:nvPicPr>
          <p:cNvPr id="7" name="Picture 8" descr="gay aids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857364"/>
            <a:ext cx="2357454" cy="3732635"/>
          </a:xfrm>
          <a:prstGeom prst="rect">
            <a:avLst/>
          </a:prstGeom>
          <a:noFill/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3600" dirty="0" smtClean="0"/>
              <a:t>Represión y castigos pueden producir autodestrucción</a:t>
            </a:r>
            <a:r>
              <a:rPr lang="es-MX" sz="3600" dirty="0"/>
              <a:t>.</a:t>
            </a:r>
            <a:endParaRPr lang="es-PE" sz="3600" dirty="0"/>
          </a:p>
          <a:p>
            <a:endParaRPr lang="es-PE" sz="3600" dirty="0"/>
          </a:p>
        </p:txBody>
      </p:sp>
      <p:pic>
        <p:nvPicPr>
          <p:cNvPr id="5" name="6 Marcador de contenido" descr="imagesCAHQ6JH7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357430"/>
            <a:ext cx="4322572" cy="3004911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PE" sz="3600" dirty="0" smtClean="0"/>
              <a:t>Estamos en una cultura </a:t>
            </a:r>
            <a:r>
              <a:rPr lang="es-PE" sz="3600" dirty="0" err="1" smtClean="0"/>
              <a:t>heteronormativa</a:t>
            </a:r>
            <a:r>
              <a:rPr lang="es-PE" sz="3600" dirty="0" smtClean="0"/>
              <a:t>.</a:t>
            </a:r>
            <a:endParaRPr lang="es-PE" sz="3600" dirty="0"/>
          </a:p>
          <a:p>
            <a:endParaRPr lang="es-PE" dirty="0"/>
          </a:p>
        </p:txBody>
      </p:sp>
      <p:pic>
        <p:nvPicPr>
          <p:cNvPr id="5" name="4 Marcador de contenido" descr="coca-cola-cin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790700"/>
            <a:ext cx="3733800" cy="37338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2520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MUERDE ALMOHADA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422400" y="1465263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CACHER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708400" y="2133600"/>
            <a:ext cx="410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EL ARROZ CON POPOTE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39838" y="3305175"/>
            <a:ext cx="424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QUE LE MIDAN EL ACEITE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343525" y="4097338"/>
            <a:ext cx="1365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DESVIADO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735013" y="4240213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INVERTIDO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687763" y="4673600"/>
            <a:ext cx="180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DEGENERADO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808038" y="5465763"/>
            <a:ext cx="286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BATEAN CON LA ZURDA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779838" y="908050"/>
            <a:ext cx="203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DEL OTRO LADO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5703888" y="5176838"/>
            <a:ext cx="1123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MAYATE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5867400" y="404813"/>
            <a:ext cx="2038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MACHO CALADO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735013" y="2439988"/>
            <a:ext cx="104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RARITO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64025" y="5753100"/>
            <a:ext cx="4692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HABLAR CON EL MICROFONO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4427538" y="1484313"/>
            <a:ext cx="348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TIENE LA RONDANA BARRIDA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535238" y="3881438"/>
            <a:ext cx="158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MARIMACHA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5848350" y="2728913"/>
            <a:ext cx="159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TORTILLERA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1743075" y="1865313"/>
            <a:ext cx="1441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SARGENTA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919788" y="3376613"/>
            <a:ext cx="285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CORRE PARA TERCERA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692275" y="2781300"/>
            <a:ext cx="414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LA COCA COLA HERVIDA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258888" y="4797425"/>
            <a:ext cx="158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INMADUROS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6135688" y="4456113"/>
            <a:ext cx="1809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SOPLA NUCAS</a:t>
            </a: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2392363" y="4240213"/>
            <a:ext cx="94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PUÑAL</a:t>
            </a: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824163" y="1216025"/>
            <a:ext cx="161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DEPRAVADO</a:t>
            </a:r>
          </a:p>
        </p:txBody>
      </p:sp>
    </p:spTree>
    <p:extLst>
      <p:ext uri="{BB962C8B-B14F-4D97-AF65-F5344CB8AC3E}">
        <p14:creationId xmlns:p14="http://schemas.microsoft.com/office/powerpoint/2010/main" val="3124943960"/>
      </p:ext>
    </p:extLst>
  </p:cSld>
  <p:clrMapOvr>
    <a:masterClrMapping/>
  </p:clrMapOvr>
  <p:transition xmlns:p14="http://schemas.microsoft.com/office/powerpoint/2010/main" advClick="0" advTm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79" grpId="0"/>
      <p:bldP spid="3080" grpId="0"/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  <p:bldP spid="3089" grpId="0"/>
      <p:bldP spid="3090" grpId="0"/>
      <p:bldP spid="3091" grpId="0"/>
      <p:bldP spid="3092" grpId="0"/>
      <p:bldP spid="3093" grpId="0"/>
      <p:bldP spid="3094" grpId="0"/>
      <p:bldP spid="3095" grpId="0"/>
      <p:bldP spid="3096" grpId="0"/>
      <p:bldP spid="3097" grpId="0"/>
      <p:bldP spid="3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es-MX" sz="3600" dirty="0" smtClean="0">
                <a:solidFill>
                  <a:srgbClr val="FFCCFF"/>
                </a:solidFill>
              </a:rPr>
              <a:t>Las orientaciones </a:t>
            </a:r>
            <a:r>
              <a:rPr lang="es-MX" sz="3600" dirty="0">
                <a:solidFill>
                  <a:srgbClr val="FFCCFF"/>
                </a:solidFill>
              </a:rPr>
              <a:t>o </a:t>
            </a:r>
            <a:r>
              <a:rPr lang="es-MX" sz="3600" dirty="0" smtClean="0">
                <a:solidFill>
                  <a:srgbClr val="FFCCFF"/>
                </a:solidFill>
              </a:rPr>
              <a:t>preferencias sexuales  se descubren alrededor </a:t>
            </a:r>
            <a:r>
              <a:rPr lang="es-MX" sz="3600" dirty="0">
                <a:solidFill>
                  <a:srgbClr val="FFCCFF"/>
                </a:solidFill>
              </a:rPr>
              <a:t>de los 10 años de </a:t>
            </a:r>
            <a:r>
              <a:rPr lang="es-MX" sz="3600" dirty="0" smtClean="0">
                <a:solidFill>
                  <a:srgbClr val="FFCCFF"/>
                </a:solidFill>
              </a:rPr>
              <a:t>edad</a:t>
            </a:r>
            <a:r>
              <a:rPr lang="es-MX" dirty="0" smtClean="0"/>
              <a:t>.</a:t>
            </a:r>
          </a:p>
          <a:p>
            <a:pPr lvl="0" fontAlgn="base">
              <a:spcAft>
                <a:spcPct val="0"/>
              </a:spcAft>
              <a:buFont typeface="Arial" charset="0"/>
              <a:buChar char="•"/>
            </a:pPr>
            <a:r>
              <a:rPr lang="es-MX" sz="1400" dirty="0" smtClean="0">
                <a:solidFill>
                  <a:prstClr val="black"/>
                </a:solidFill>
              </a:rPr>
              <a:t>( </a:t>
            </a:r>
            <a:endParaRPr lang="es-MX" dirty="0">
              <a:solidFill>
                <a:prstClr val="black"/>
              </a:solidFill>
            </a:endParaRPr>
          </a:p>
          <a:p>
            <a:endParaRPr lang="es-MX" dirty="0" smtClean="0"/>
          </a:p>
          <a:p>
            <a:endParaRPr lang="es-PE" dirty="0"/>
          </a:p>
        </p:txBody>
      </p:sp>
      <p:pic>
        <p:nvPicPr>
          <p:cNvPr id="5" name="4 Marcador de contenido" descr="12160218_2039401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143116"/>
            <a:ext cx="4116232" cy="275273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39552" y="5229200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s-PE" sz="28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L</a:t>
            </a:r>
            <a:r>
              <a:rPr lang="es-MX" sz="3600" dirty="0" smtClean="0"/>
              <a:t>a </a:t>
            </a:r>
            <a:r>
              <a:rPr lang="es-MX" sz="3600" dirty="0"/>
              <a:t>identidad de género </a:t>
            </a:r>
            <a:r>
              <a:rPr lang="es-MX" sz="3600" dirty="0" smtClean="0"/>
              <a:t>se fija antes </a:t>
            </a:r>
            <a:r>
              <a:rPr lang="es-MX" sz="3600" dirty="0"/>
              <a:t>del nacimiento y se </a:t>
            </a:r>
            <a:r>
              <a:rPr lang="es-MX" sz="3600" dirty="0" smtClean="0"/>
              <a:t>expresar </a:t>
            </a:r>
            <a:r>
              <a:rPr lang="es-MX" sz="3600" dirty="0"/>
              <a:t>antes de los </a:t>
            </a:r>
            <a:r>
              <a:rPr lang="es-MX" sz="3600" dirty="0" smtClean="0"/>
              <a:t>2 </a:t>
            </a:r>
            <a:r>
              <a:rPr lang="es-MX" sz="3600" dirty="0"/>
              <a:t>años de edad</a:t>
            </a:r>
            <a:r>
              <a:rPr lang="es-MX" dirty="0"/>
              <a:t>. </a:t>
            </a:r>
            <a:endParaRPr lang="es-PE" dirty="0"/>
          </a:p>
        </p:txBody>
      </p:sp>
      <p:pic>
        <p:nvPicPr>
          <p:cNvPr id="5" name="4 Marcador de contenido" descr="dr_drew_banner_border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700808"/>
            <a:ext cx="4356526" cy="4091346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4800" cy="1575048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El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rol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crucial del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apoyo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familiar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para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promover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riesgo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o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bienestar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en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niños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jóvenes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lgbt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2492896"/>
            <a:ext cx="7924800" cy="367240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Presentación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algunos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de los </a:t>
            </a: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resultados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investigación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recursos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nombre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de: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Dra</a:t>
            </a: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Caitlin Ryan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Family Acceptance Project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San Francisco State University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San Francisco, CA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http</a:t>
            </a:r>
            <a:r>
              <a:rPr lang="en-US" sz="2800" dirty="0">
                <a:solidFill>
                  <a:srgbClr val="FFFF00"/>
                </a:solidFill>
              </a:rPr>
              <a:t>://familyproject.sfsu.edu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9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04800" y="184150"/>
            <a:ext cx="8534400" cy="914400"/>
          </a:xfrm>
        </p:spPr>
        <p:txBody>
          <a:bodyPr/>
          <a:lstStyle/>
          <a:p>
            <a:pPr algn="ctr"/>
            <a:r>
              <a:rPr lang="en-US" sz="3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Family acceptance project</a:t>
            </a:r>
          </a:p>
        </p:txBody>
      </p:sp>
      <p:sp>
        <p:nvSpPr>
          <p:cNvPr id="45062" name="Rectangle 12"/>
          <p:cNvSpPr>
            <a:spLocks noChangeArrowheads="1"/>
          </p:cNvSpPr>
          <p:nvPr/>
        </p:nvSpPr>
        <p:spPr bwMode="auto">
          <a:xfrm>
            <a:off x="7452320" y="12954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 algn="ct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200" i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752" y="1196752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http://familyproject.sfsu.edu</a:t>
            </a:r>
          </a:p>
          <a:p>
            <a:r>
              <a:rPr lang="en-US" dirty="0" smtClean="0">
                <a:hlinkClick r:id="rId2"/>
              </a:rPr>
              <a:t>/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7" y="1935417"/>
            <a:ext cx="2664296" cy="39802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14943" y="6032473"/>
            <a:ext cx="19082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Dra</a:t>
            </a:r>
            <a:r>
              <a:rPr lang="en-GB" sz="1600" b="1" dirty="0">
                <a:solidFill>
                  <a:srgbClr val="FFFF66"/>
                </a:solidFill>
                <a:latin typeface="Arial" charset="0"/>
              </a:rPr>
              <a:t>. Caitlin 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Ryan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983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family acceptance project</a:t>
            </a:r>
            <a:br>
              <a:rPr lang="en-US" dirty="0" smtClean="0"/>
            </a:br>
            <a:r>
              <a:rPr lang="en-US" dirty="0" smtClean="0"/>
              <a:t>san </a:t>
            </a:r>
            <a:r>
              <a:rPr lang="en-US" dirty="0" err="1" smtClean="0"/>
              <a:t>francisco</a:t>
            </a:r>
            <a:r>
              <a:rPr lang="en-US" dirty="0" smtClean="0"/>
              <a:t> state university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11560" y="2276872"/>
            <a:ext cx="7924800" cy="4114800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Primera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investigación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integral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juventud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LGBT,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adultos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jóvenes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familias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Serie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estudios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intervenciones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las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familas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ayudar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familias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diversas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desde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punto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vista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étnico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religioso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apoyar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hijos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(as) LGBT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Estudio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incluyó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adolescentes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habla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hispana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anglosajona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adultos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jóvenes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familias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Casi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12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años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investigación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apoyo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familiar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basado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investigacón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niñ@s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LBGT,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adolescentes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familias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Resultado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investigación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básico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Los padres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tutores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tienen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impacto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crucial en la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salud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bienestar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sus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hijos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LGBT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723900" y="1447800"/>
            <a:ext cx="6438900" cy="61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 smtClean="0">
                <a:solidFill>
                  <a:srgbClr val="FFFFFF"/>
                </a:solidFill>
                <a:latin typeface="Arial" charset="0"/>
              </a:rPr>
              <a:t>Dra</a:t>
            </a:r>
            <a:r>
              <a:rPr lang="en-GB" sz="2000" dirty="0" smtClean="0">
                <a:solidFill>
                  <a:srgbClr val="FFFFFF"/>
                </a:solidFill>
                <a:latin typeface="Arial" charset="0"/>
              </a:rPr>
              <a:t>. Caitlin Ryan</a:t>
            </a:r>
          </a:p>
        </p:txBody>
      </p:sp>
    </p:spTree>
    <p:extLst>
      <p:ext uri="{BB962C8B-B14F-4D97-AF65-F5344CB8AC3E}">
        <p14:creationId xmlns:p14="http://schemas.microsoft.com/office/powerpoint/2010/main" val="2872160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family acceptance project</a:t>
            </a:r>
            <a:br>
              <a:rPr lang="en-US" dirty="0" smtClean="0"/>
            </a:br>
            <a:r>
              <a:rPr lang="en-US" dirty="0" smtClean="0"/>
              <a:t>san </a:t>
            </a:r>
            <a:r>
              <a:rPr lang="en-US" dirty="0" err="1" smtClean="0"/>
              <a:t>francisco</a:t>
            </a:r>
            <a:r>
              <a:rPr lang="en-US" dirty="0" smtClean="0"/>
              <a:t> state university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11560" y="2276872"/>
            <a:ext cx="7924800" cy="411480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err="1" smtClean="0"/>
              <a:t>Investigación</a:t>
            </a:r>
            <a:endParaRPr lang="en-US" sz="2800" dirty="0" smtClean="0"/>
          </a:p>
          <a:p>
            <a:r>
              <a:rPr lang="en-US" sz="2800" dirty="0" err="1" smtClean="0"/>
              <a:t>Educación</a:t>
            </a:r>
            <a:r>
              <a:rPr lang="en-US" sz="2800" dirty="0" smtClean="0"/>
              <a:t> y </a:t>
            </a:r>
            <a:r>
              <a:rPr lang="en-US" sz="2800" dirty="0" err="1" smtClean="0"/>
              <a:t>capacitación</a:t>
            </a:r>
            <a:r>
              <a:rPr lang="en-US" sz="2800" dirty="0" smtClean="0"/>
              <a:t> </a:t>
            </a:r>
            <a:r>
              <a:rPr lang="en-US" sz="2800" dirty="0" err="1" smtClean="0"/>
              <a:t>profesional</a:t>
            </a:r>
            <a:endParaRPr lang="en-US" sz="2800" dirty="0" smtClean="0"/>
          </a:p>
          <a:p>
            <a:r>
              <a:rPr lang="en-US" sz="2800" dirty="0" smtClean="0"/>
              <a:t>Nuevo </a:t>
            </a:r>
            <a:r>
              <a:rPr lang="en-US" sz="2800" dirty="0" err="1" smtClean="0"/>
              <a:t>modelo</a:t>
            </a:r>
            <a:r>
              <a:rPr lang="en-US" sz="2800" dirty="0" smtClean="0"/>
              <a:t> familiar de </a:t>
            </a:r>
            <a:r>
              <a:rPr lang="en-US" sz="2800" dirty="0" err="1" smtClean="0"/>
              <a:t>salud</a:t>
            </a:r>
            <a:r>
              <a:rPr lang="en-US" sz="2800" dirty="0" smtClean="0"/>
              <a:t> y </a:t>
            </a:r>
            <a:r>
              <a:rPr lang="en-US" sz="2800" dirty="0" err="1" smtClean="0"/>
              <a:t>salud</a:t>
            </a:r>
            <a:r>
              <a:rPr lang="en-US" sz="2800" dirty="0" smtClean="0"/>
              <a:t> mental </a:t>
            </a:r>
            <a:r>
              <a:rPr lang="en-US" sz="2800" dirty="0" err="1" smtClean="0"/>
              <a:t>que</a:t>
            </a:r>
            <a:r>
              <a:rPr lang="en-US" sz="2800" dirty="0" smtClean="0"/>
              <a:t> se </a:t>
            </a:r>
            <a:r>
              <a:rPr lang="en-US" sz="2800" dirty="0" err="1" smtClean="0"/>
              <a:t>aplica</a:t>
            </a:r>
            <a:r>
              <a:rPr lang="en-US" sz="2800" dirty="0" smtClean="0"/>
              <a:t> en </a:t>
            </a:r>
            <a:r>
              <a:rPr lang="en-US" sz="2800" dirty="0" err="1" smtClean="0"/>
              <a:t>espacios</a:t>
            </a:r>
            <a:r>
              <a:rPr lang="en-US" sz="2800" dirty="0" smtClean="0"/>
              <a:t> de </a:t>
            </a:r>
            <a:r>
              <a:rPr lang="en-US" sz="2800" dirty="0" err="1" smtClean="0"/>
              <a:t>salud</a:t>
            </a:r>
            <a:r>
              <a:rPr lang="en-US" sz="2800" dirty="0" smtClean="0"/>
              <a:t> y </a:t>
            </a:r>
            <a:r>
              <a:rPr lang="en-US" sz="2800" dirty="0" err="1" smtClean="0"/>
              <a:t>salud</a:t>
            </a:r>
            <a:r>
              <a:rPr lang="en-US" sz="2800" dirty="0" smtClean="0"/>
              <a:t> mental, </a:t>
            </a:r>
            <a:r>
              <a:rPr lang="en-US" sz="2800" dirty="0" err="1" smtClean="0"/>
              <a:t>escuelas</a:t>
            </a:r>
            <a:r>
              <a:rPr lang="en-US" sz="2800" dirty="0" smtClean="0"/>
              <a:t> y </a:t>
            </a:r>
            <a:r>
              <a:rPr lang="en-US" sz="2800" dirty="0" err="1" smtClean="0"/>
              <a:t>otros</a:t>
            </a:r>
            <a:r>
              <a:rPr lang="en-US" sz="2800" dirty="0" smtClean="0"/>
              <a:t> </a:t>
            </a:r>
            <a:r>
              <a:rPr lang="en-US" sz="2800" dirty="0" err="1" smtClean="0"/>
              <a:t>sistemas</a:t>
            </a:r>
            <a:r>
              <a:rPr lang="en-US" sz="2800" dirty="0" smtClean="0"/>
              <a:t> de </a:t>
            </a:r>
            <a:r>
              <a:rPr lang="en-US" sz="2800" dirty="0" err="1" smtClean="0"/>
              <a:t>salud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Políticas</a:t>
            </a:r>
            <a:r>
              <a:rPr lang="en-US" sz="2800" dirty="0" smtClean="0"/>
              <a:t> </a:t>
            </a:r>
            <a:r>
              <a:rPr lang="en-US" sz="2800" dirty="0" err="1" smtClean="0"/>
              <a:t>públicas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723900" y="1770472"/>
            <a:ext cx="6438900" cy="61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r>
              <a:rPr lang="en-US" sz="3600" dirty="0" err="1" smtClean="0">
                <a:solidFill>
                  <a:srgbClr val="FFFF00"/>
                </a:solidFill>
              </a:rPr>
              <a:t>Componentes</a:t>
            </a:r>
            <a:r>
              <a:rPr lang="en-US" sz="3600" dirty="0" smtClean="0">
                <a:solidFill>
                  <a:srgbClr val="FFFF00"/>
                </a:solidFill>
              </a:rPr>
              <a:t>: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3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3733800" cy="4464496"/>
          </a:xfrm>
        </p:spPr>
        <p:txBody>
          <a:bodyPr>
            <a:normAutofit fontScale="62500" lnSpcReduction="20000"/>
          </a:bodyPr>
          <a:lstStyle/>
          <a:p>
            <a:r>
              <a:rPr lang="es-MX" sz="3600" dirty="0" smtClean="0"/>
              <a:t>PROYECTO ACEPTACIÓN FAMILIAR:  La investigación reveló mas de 100 reacciones aceptantes y </a:t>
            </a:r>
            <a:r>
              <a:rPr lang="es-MX" sz="3600" dirty="0" err="1" smtClean="0"/>
              <a:t>rechazantes</a:t>
            </a:r>
            <a:r>
              <a:rPr lang="es-MX" sz="3600" dirty="0" smtClean="0"/>
              <a:t> a los adolescentes LGBT</a:t>
            </a:r>
            <a:endParaRPr lang="en-US" sz="3600" dirty="0"/>
          </a:p>
          <a:p>
            <a:r>
              <a:rPr lang="es-MX" sz="3600" dirty="0" smtClean="0">
                <a:solidFill>
                  <a:srgbClr val="FFFF66"/>
                </a:solidFill>
              </a:rPr>
              <a:t>Se midió la presencia y frecuencia de estos comportamientos de aceptación y rechazo en el estudio de adultos jóvenes LGBT y se relacionaron con mediciones clave de aspectos de salud y salud mental </a:t>
            </a:r>
            <a:endParaRPr lang="es-PE" sz="3600" dirty="0">
              <a:solidFill>
                <a:srgbClr val="FFFF66"/>
              </a:solidFill>
            </a:endParaRPr>
          </a:p>
        </p:txBody>
      </p:sp>
      <p:pic>
        <p:nvPicPr>
          <p:cNvPr id="5" name="4 Marcador de contenido" descr="Teen-Fernando-Struggl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071678"/>
            <a:ext cx="4038600" cy="285752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El riesgo y el 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65808" y="1890464"/>
            <a:ext cx="3733800" cy="4114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Los </a:t>
            </a:r>
            <a:r>
              <a:rPr lang="en-US" dirty="0" err="1" smtClean="0">
                <a:solidFill>
                  <a:srgbClr val="FFFF66"/>
                </a:solidFill>
              </a:rPr>
              <a:t>adolescentes</a:t>
            </a:r>
            <a:r>
              <a:rPr lang="en-US" dirty="0" smtClean="0">
                <a:solidFill>
                  <a:srgbClr val="FFFF66"/>
                </a:solidFill>
              </a:rPr>
              <a:t> LGBT </a:t>
            </a:r>
            <a:r>
              <a:rPr lang="en-US" dirty="0" err="1" smtClean="0">
                <a:solidFill>
                  <a:srgbClr val="FFFF66"/>
                </a:solidFill>
              </a:rPr>
              <a:t>que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reportan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mayores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niveles</a:t>
            </a:r>
            <a:r>
              <a:rPr lang="en-US" dirty="0" smtClean="0">
                <a:solidFill>
                  <a:srgbClr val="FFFF66"/>
                </a:solidFill>
              </a:rPr>
              <a:t> de </a:t>
            </a:r>
            <a:r>
              <a:rPr lang="en-US" dirty="0" err="1" smtClean="0">
                <a:solidFill>
                  <a:srgbClr val="FFFF66"/>
                </a:solidFill>
              </a:rPr>
              <a:t>rechazo</a:t>
            </a:r>
            <a:r>
              <a:rPr lang="en-US" dirty="0" smtClean="0">
                <a:solidFill>
                  <a:srgbClr val="FFFF66"/>
                </a:solidFill>
              </a:rPr>
              <a:t> familiar </a:t>
            </a:r>
            <a:r>
              <a:rPr lang="en-US" dirty="0" err="1" smtClean="0">
                <a:solidFill>
                  <a:srgbClr val="FFFF66"/>
                </a:solidFill>
              </a:rPr>
              <a:t>tienen</a:t>
            </a:r>
            <a:r>
              <a:rPr lang="en-US" dirty="0" smtClean="0">
                <a:solidFill>
                  <a:srgbClr val="FFFF66"/>
                </a:solidFill>
              </a:rPr>
              <a:t> mas </a:t>
            </a:r>
            <a:r>
              <a:rPr lang="en-US" dirty="0" err="1" smtClean="0">
                <a:solidFill>
                  <a:srgbClr val="FFFF66"/>
                </a:solidFill>
              </a:rPr>
              <a:t>problemas</a:t>
            </a:r>
            <a:r>
              <a:rPr lang="en-US" dirty="0" smtClean="0">
                <a:solidFill>
                  <a:srgbClr val="FFFF66"/>
                </a:solidFill>
              </a:rPr>
              <a:t> graves de </a:t>
            </a:r>
            <a:r>
              <a:rPr lang="en-US" dirty="0" err="1" smtClean="0">
                <a:solidFill>
                  <a:srgbClr val="FFFF66"/>
                </a:solidFill>
              </a:rPr>
              <a:t>salud</a:t>
            </a:r>
            <a:r>
              <a:rPr lang="en-US" dirty="0" smtClean="0">
                <a:solidFill>
                  <a:srgbClr val="FFFF66"/>
                </a:solidFill>
              </a:rPr>
              <a:t> al </a:t>
            </a:r>
            <a:r>
              <a:rPr lang="en-US" dirty="0" err="1" smtClean="0">
                <a:solidFill>
                  <a:srgbClr val="FFFF66"/>
                </a:solidFill>
              </a:rPr>
              <a:t>llegar</a:t>
            </a:r>
            <a:r>
              <a:rPr lang="en-US" dirty="0" smtClean="0">
                <a:solidFill>
                  <a:srgbClr val="FFFF66"/>
                </a:solidFill>
              </a:rPr>
              <a:t> a </a:t>
            </a:r>
            <a:r>
              <a:rPr lang="en-US" dirty="0" err="1" smtClean="0">
                <a:solidFill>
                  <a:srgbClr val="FFFF66"/>
                </a:solidFill>
              </a:rPr>
              <a:t>ser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adultos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jóvenes</a:t>
            </a:r>
            <a:endParaRPr lang="en-US" dirty="0">
              <a:solidFill>
                <a:srgbClr val="FFFF66"/>
              </a:solidFill>
            </a:endParaRPr>
          </a:p>
          <a:p>
            <a:endParaRPr lang="es-MX" dirty="0" smtClean="0"/>
          </a:p>
          <a:p>
            <a:r>
              <a:rPr lang="es-MX" dirty="0" smtClean="0"/>
              <a:t>-</a:t>
            </a:r>
            <a:r>
              <a:rPr lang="es-MX" b="1" dirty="0"/>
              <a:t>Una probabilidad </a:t>
            </a:r>
            <a:r>
              <a:rPr lang="es-MX" b="1" dirty="0" smtClean="0">
                <a:solidFill>
                  <a:srgbClr val="FFFF66"/>
                </a:solidFill>
              </a:rPr>
              <a:t>mas de 8 </a:t>
            </a:r>
            <a:r>
              <a:rPr lang="es-MX" b="1" dirty="0"/>
              <a:t>veces mayor de haber intentado suicidarse</a:t>
            </a:r>
            <a:endParaRPr lang="es-PE" b="1" dirty="0"/>
          </a:p>
          <a:p>
            <a:r>
              <a:rPr lang="es-MX" b="1" dirty="0"/>
              <a:t>-Una probabilidad casi </a:t>
            </a:r>
            <a:r>
              <a:rPr lang="es-MX" b="1" dirty="0" smtClean="0">
                <a:solidFill>
                  <a:srgbClr val="FFFF66"/>
                </a:solidFill>
              </a:rPr>
              <a:t>casi 6 </a:t>
            </a:r>
            <a:r>
              <a:rPr lang="es-MX" b="1" dirty="0"/>
              <a:t>veces mayor de presentar altos niveles de depresión</a:t>
            </a:r>
            <a:endParaRPr lang="es-PE" b="1" dirty="0"/>
          </a:p>
          <a:p>
            <a:r>
              <a:rPr lang="es-MX" b="1" dirty="0"/>
              <a:t>-Una probabilidad </a:t>
            </a:r>
            <a:r>
              <a:rPr lang="es-MX" b="1" dirty="0" smtClean="0">
                <a:solidFill>
                  <a:srgbClr val="FFFF66"/>
                </a:solidFill>
              </a:rPr>
              <a:t>mas de 3 </a:t>
            </a:r>
            <a:r>
              <a:rPr lang="es-MX" b="1" dirty="0">
                <a:solidFill>
                  <a:srgbClr val="FFFF66"/>
                </a:solidFill>
              </a:rPr>
              <a:t>veces </a:t>
            </a:r>
            <a:r>
              <a:rPr lang="es-MX" b="1" dirty="0"/>
              <a:t>mayor de consumir </a:t>
            </a:r>
            <a:r>
              <a:rPr lang="es-MX" b="1" dirty="0" smtClean="0"/>
              <a:t>drogas</a:t>
            </a:r>
            <a:endParaRPr lang="es-PE" b="1" dirty="0"/>
          </a:p>
          <a:p>
            <a:r>
              <a:rPr lang="es-MX" b="1" dirty="0"/>
              <a:t>-Una probabilidad </a:t>
            </a:r>
            <a:r>
              <a:rPr lang="es-MX" b="1" dirty="0" smtClean="0">
                <a:solidFill>
                  <a:srgbClr val="FFFF66"/>
                </a:solidFill>
              </a:rPr>
              <a:t>mas de 3 </a:t>
            </a:r>
            <a:r>
              <a:rPr lang="es-MX" b="1" dirty="0">
                <a:solidFill>
                  <a:srgbClr val="FFFF66"/>
                </a:solidFill>
              </a:rPr>
              <a:t>veces </a:t>
            </a:r>
            <a:r>
              <a:rPr lang="es-MX" b="1" dirty="0"/>
              <a:t>mayor de correr un alto riesgo de infectarse por el VIH y contraer enfermedades de transmisión sexual.</a:t>
            </a:r>
            <a:endParaRPr lang="es-PE" b="1" dirty="0"/>
          </a:p>
          <a:p>
            <a:pPr>
              <a:buNone/>
            </a:pPr>
            <a:r>
              <a:rPr lang="es-MX" dirty="0"/>
              <a:t> </a:t>
            </a:r>
            <a:endParaRPr lang="es-PE" dirty="0"/>
          </a:p>
          <a:p>
            <a:endParaRPr lang="es-PE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8" y="1714488"/>
            <a:ext cx="2471457" cy="4713421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u="sng" dirty="0" smtClean="0">
                <a:solidFill>
                  <a:srgbClr val="FFFF66"/>
                </a:solidFill>
              </a:rPr>
              <a:t>El rechazo familiar se relaciona con graves consecuencias de salud</a:t>
            </a:r>
            <a:endParaRPr lang="es-PE" sz="2800" dirty="0">
              <a:solidFill>
                <a:srgbClr val="FFFF66"/>
              </a:solidFill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83568" y="6005264"/>
            <a:ext cx="41764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FFFF66"/>
                </a:solidFill>
                <a:latin typeface="Arial" charset="0"/>
              </a:rPr>
              <a:t>Ryan, et al, 2009</a:t>
            </a:r>
            <a:endParaRPr lang="en-GB" sz="1600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60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>
          <a:xfrm>
            <a:off x="611560" y="1916832"/>
            <a:ext cx="7706816" cy="4114800"/>
          </a:xfrm>
        </p:spPr>
        <p:txBody>
          <a:bodyPr/>
          <a:lstStyle/>
          <a:p>
            <a:r>
              <a:rPr lang="es-MX" sz="3600" dirty="0"/>
              <a:t>-</a:t>
            </a:r>
            <a:r>
              <a:rPr lang="es-MX" sz="3600" b="1" dirty="0"/>
              <a:t>Una probabilidad </a:t>
            </a:r>
            <a:r>
              <a:rPr lang="es-MX" sz="3600" b="1" dirty="0" smtClean="0">
                <a:solidFill>
                  <a:srgbClr val="FFFF66"/>
                </a:solidFill>
              </a:rPr>
              <a:t>mayor a  8 </a:t>
            </a:r>
            <a:r>
              <a:rPr lang="es-MX" sz="3600" b="1" dirty="0" smtClean="0"/>
              <a:t>veces </a:t>
            </a:r>
            <a:r>
              <a:rPr lang="es-MX" sz="3600" b="1" dirty="0"/>
              <a:t>mayor de haber intentado suicidarse</a:t>
            </a:r>
            <a:endParaRPr lang="es-PE" sz="3600" b="1" dirty="0"/>
          </a:p>
          <a:p>
            <a:r>
              <a:rPr lang="es-MX" sz="3600" b="1" dirty="0"/>
              <a:t>-Una probabilidad </a:t>
            </a:r>
            <a:r>
              <a:rPr lang="es-MX" sz="3600" b="1" dirty="0" smtClean="0">
                <a:solidFill>
                  <a:srgbClr val="FFFF66"/>
                </a:solidFill>
              </a:rPr>
              <a:t>casi 6 </a:t>
            </a:r>
            <a:r>
              <a:rPr lang="es-MX" sz="3600" b="1" dirty="0"/>
              <a:t>veces mayor de presentar altos niveles de depresión</a:t>
            </a:r>
            <a:endParaRPr lang="es-PE" sz="3600" b="1" dirty="0"/>
          </a:p>
          <a:p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rgbClr val="FFFF66"/>
                </a:solidFill>
              </a:rPr>
              <a:t>alto riesgo de suicidio y depresión</a:t>
            </a:r>
            <a:endParaRPr lang="es-MX" sz="3600" dirty="0">
              <a:solidFill>
                <a:srgbClr val="FFFF66"/>
              </a:solidFill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683568" y="5517232"/>
            <a:ext cx="41764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FFFF66"/>
                </a:solidFill>
                <a:latin typeface="Arial" charset="0"/>
              </a:rPr>
              <a:t>Ryan, et al, 2009</a:t>
            </a:r>
            <a:endParaRPr lang="en-GB" sz="1600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42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259632" y="1628800"/>
            <a:ext cx="6400800" cy="4658072"/>
          </a:xfrm>
        </p:spPr>
        <p:txBody>
          <a:bodyPr>
            <a:noAutofit/>
          </a:bodyPr>
          <a:lstStyle/>
          <a:p>
            <a:r>
              <a:rPr lang="es-MX" sz="3600" b="1" dirty="0">
                <a:solidFill>
                  <a:schemeClr val="tx1"/>
                </a:solidFill>
              </a:rPr>
              <a:t>-Una probabilidad </a:t>
            </a:r>
            <a:r>
              <a:rPr lang="es-MX" sz="3600" b="1" dirty="0" smtClean="0">
                <a:solidFill>
                  <a:srgbClr val="FFFF66"/>
                </a:solidFill>
              </a:rPr>
              <a:t>mas de 3 </a:t>
            </a:r>
            <a:r>
              <a:rPr lang="es-MX" sz="3600" b="1" dirty="0">
                <a:solidFill>
                  <a:schemeClr val="tx1"/>
                </a:solidFill>
              </a:rPr>
              <a:t>veces mayor de consumir </a:t>
            </a:r>
            <a:r>
              <a:rPr lang="es-MX" sz="3600" b="1" dirty="0" smtClean="0">
                <a:solidFill>
                  <a:schemeClr val="tx1"/>
                </a:solidFill>
              </a:rPr>
              <a:t>drogas</a:t>
            </a:r>
            <a:endParaRPr lang="es-PE" sz="3600" b="1" dirty="0">
              <a:solidFill>
                <a:schemeClr val="tx1"/>
              </a:solidFill>
            </a:endParaRPr>
          </a:p>
          <a:p>
            <a:r>
              <a:rPr lang="es-MX" sz="3600" b="1" dirty="0">
                <a:solidFill>
                  <a:schemeClr val="tx1"/>
                </a:solidFill>
              </a:rPr>
              <a:t>-Una probabilidad </a:t>
            </a:r>
            <a:r>
              <a:rPr lang="es-MX" sz="3600" b="1" dirty="0" smtClean="0">
                <a:solidFill>
                  <a:srgbClr val="FFFF66"/>
                </a:solidFill>
              </a:rPr>
              <a:t>mas de </a:t>
            </a:r>
            <a:r>
              <a:rPr lang="es-MX" sz="3600" b="1" dirty="0">
                <a:solidFill>
                  <a:srgbClr val="FFFF66"/>
                </a:solidFill>
              </a:rPr>
              <a:t>3</a:t>
            </a:r>
            <a:r>
              <a:rPr lang="es-MX" sz="3600" b="1" dirty="0" smtClean="0">
                <a:solidFill>
                  <a:schemeClr val="tx1"/>
                </a:solidFill>
              </a:rPr>
              <a:t> </a:t>
            </a:r>
            <a:r>
              <a:rPr lang="es-MX" sz="3600" b="1" dirty="0">
                <a:solidFill>
                  <a:schemeClr val="tx1"/>
                </a:solidFill>
              </a:rPr>
              <a:t>veces mayor de correr un alto riesgo de infectarse por el VIH y contraer enfermedades de transmisión sexual.</a:t>
            </a:r>
            <a:endParaRPr lang="es-PE" sz="3600" b="1" dirty="0">
              <a:solidFill>
                <a:schemeClr val="tx1"/>
              </a:solidFill>
            </a:endParaRPr>
          </a:p>
          <a:p>
            <a:endParaRPr lang="es-MX" sz="3600" dirty="0"/>
          </a:p>
        </p:txBody>
      </p:sp>
      <p:sp>
        <p:nvSpPr>
          <p:cNvPr id="4" name="3 Título"/>
          <p:cNvSpPr txBox="1">
            <a:spLocks/>
          </p:cNvSpPr>
          <p:nvPr/>
        </p:nvSpPr>
        <p:spPr>
          <a:xfrm>
            <a:off x="609600" y="274638"/>
            <a:ext cx="8210872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 cap="all" spc="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MX" sz="3600" dirty="0" smtClean="0">
                <a:solidFill>
                  <a:srgbClr val="FFFF66"/>
                </a:solidFill>
              </a:rPr>
              <a:t>Mayor riesgo de uso de drogas, contagio de VIH e ITS</a:t>
            </a:r>
            <a:endParaRPr lang="es-MX" sz="3600" dirty="0">
              <a:solidFill>
                <a:srgbClr val="FFFF66"/>
              </a:solidFill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653356" y="5745832"/>
            <a:ext cx="41764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FFFF66"/>
                </a:solidFill>
                <a:latin typeface="Arial" charset="0"/>
              </a:rPr>
              <a:t>Ryan, et al, 2009</a:t>
            </a:r>
            <a:endParaRPr lang="en-GB" sz="1600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6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7" descr="davi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1708150"/>
            <a:ext cx="17780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2520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MUERDE ALMOHADA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422400" y="1465263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CACHER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708400" y="2133600"/>
            <a:ext cx="410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EL ARROZ CON POPOTE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239838" y="3305175"/>
            <a:ext cx="424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QUE LE MIDAN EL ACEITE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343525" y="4097338"/>
            <a:ext cx="1365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DESVIADO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35013" y="4240213"/>
            <a:ext cx="1428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INVERTIDO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687763" y="4673600"/>
            <a:ext cx="180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DEGENERADO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808038" y="5465763"/>
            <a:ext cx="286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BATEAN CON LA ZURDA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779838" y="908050"/>
            <a:ext cx="203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DEL OTRO LADO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703888" y="5176838"/>
            <a:ext cx="1123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MAYATE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67400" y="404813"/>
            <a:ext cx="2038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MACHO CALADO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35013" y="2439988"/>
            <a:ext cx="1047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RARITO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264025" y="5753100"/>
            <a:ext cx="4692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HABLAR CON EL MICROFONO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427538" y="1484313"/>
            <a:ext cx="348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TIENE LA RONDANA BARRIDA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2535238" y="3881438"/>
            <a:ext cx="158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MARIMACHA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848350" y="2728913"/>
            <a:ext cx="159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TORTILLERA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1743075" y="1865313"/>
            <a:ext cx="1441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SARGENTA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5919788" y="3376613"/>
            <a:ext cx="285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CORRE PARA TERCERA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1692275" y="2781300"/>
            <a:ext cx="414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LE GUSTA LA COCA COLA HERVIDA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1258888" y="4797425"/>
            <a:ext cx="158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INMADUROS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135688" y="4456113"/>
            <a:ext cx="1809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SOPLA NUCAS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2392363" y="4240213"/>
            <a:ext cx="94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PUÑAL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2824163" y="1216025"/>
            <a:ext cx="161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>
                <a:latin typeface="Arial" charset="0"/>
              </a:rPr>
              <a:t>DEPRAVADO</a:t>
            </a:r>
          </a:p>
        </p:txBody>
      </p:sp>
    </p:spTree>
    <p:extLst>
      <p:ext uri="{BB962C8B-B14F-4D97-AF65-F5344CB8AC3E}">
        <p14:creationId xmlns:p14="http://schemas.microsoft.com/office/powerpoint/2010/main" val="340767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2766E-6 L 0.2875 0.330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164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9584E-6 L 0.31302 0.154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42" y="772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049 0.34621 " pathEditMode="relative" ptsTypes="AA">
                                      <p:cBhvr>
                                        <p:cTn id="10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35708E-6 L 0.13212 -0.09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97" y="-462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07 -0.41767 L -0.13542 -0.071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1729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23312E-7 L 0.32569 -0.2601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85" y="-1302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184 -0.51203 L 0.02135 -0.165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1729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0648E-6 L 0.23629 -0.2937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1468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6605E-7 L -0.01702 0.340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1702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-0.50162 L -0.22465 -0.1554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1729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049 0.34621 " pathEditMode="relative" ptsTypes="AA">
                                      <p:cBhvr>
                                        <p:cTn id="26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65402E-6 L 0.34653 0.0020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6" y="9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34413 L -0.23872 -0.3547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-53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2049 0.34621 " pathEditMode="relative" ptsTypes="AA">
                                      <p:cBhvr>
                                        <p:cTn id="32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0333E-6 L 0.10486 -0.14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3" y="-726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4 -0.21831 L -0.21094 0.127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1729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1175E-6 L 0.25191 0.1468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73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3876E-6 L -0.3033 0.022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74" y="113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86679E-6 L 0.08038 -0.0372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" y="-187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33858E-6 L 0.27587 -0.362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-1813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18224E-6 L -0.26997 0.0124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7" y="62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8.23312E-7 L 0.17083 -0.2287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-1144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46901E-6 L 0.11041 0.2432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12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8" grpId="0"/>
      <p:bldP spid="8199" grpId="0"/>
      <p:bldP spid="8200" grpId="0"/>
      <p:bldP spid="8201" grpId="0"/>
      <p:bldP spid="8202" grpId="0"/>
      <p:bldP spid="8203" grpId="0"/>
      <p:bldP spid="8204" grpId="0"/>
      <p:bldP spid="8205" grpId="0"/>
      <p:bldP spid="8206" grpId="0"/>
      <p:bldP spid="8207" grpId="0"/>
      <p:bldP spid="8208" grpId="0"/>
      <p:bldP spid="8209" grpId="0"/>
      <p:bldP spid="8210" grpId="0"/>
      <p:bldP spid="8211" grpId="0"/>
      <p:bldP spid="8212" grpId="0"/>
      <p:bldP spid="8213" grpId="0"/>
      <p:bldP spid="8214" grpId="0"/>
      <p:bldP spid="8215" grpId="0"/>
      <p:bldP spid="8216" grpId="0"/>
      <p:bldP spid="8217" grpId="0"/>
      <p:bldP spid="82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74564" y="2132856"/>
            <a:ext cx="3733800" cy="4464496"/>
          </a:xfrm>
        </p:spPr>
        <p:txBody>
          <a:bodyPr>
            <a:normAutofit/>
          </a:bodyPr>
          <a:lstStyle/>
          <a:p>
            <a:r>
              <a:rPr lang="es-MX" dirty="0" smtClean="0"/>
              <a:t>COMPORTAMIENTOS A EVITAR</a:t>
            </a:r>
            <a:endParaRPr lang="es-PE" dirty="0"/>
          </a:p>
          <a:p>
            <a:r>
              <a:rPr lang="es-MX" dirty="0"/>
              <a:t> Pegar, abofetear, o herir físicamente a su niño debido a su identidad LGBT</a:t>
            </a:r>
            <a:endParaRPr lang="es-PE" dirty="0"/>
          </a:p>
          <a:p>
            <a:r>
              <a:rPr lang="es-MX" dirty="0" smtClean="0"/>
              <a:t>Acosar </a:t>
            </a:r>
            <a:r>
              <a:rPr lang="es-MX" dirty="0"/>
              <a:t>verbalmente o ponerle apodos a su niño debido a su identidad LGBT</a:t>
            </a:r>
            <a:endParaRPr lang="es-PE" dirty="0"/>
          </a:p>
          <a:p>
            <a:r>
              <a:rPr lang="es-MX" dirty="0" smtClean="0"/>
              <a:t>Excluir </a:t>
            </a:r>
            <a:r>
              <a:rPr lang="es-MX" dirty="0"/>
              <a:t>a los jóvenes LGBT de las actividades familiares</a:t>
            </a:r>
            <a:endParaRPr lang="es-PE" dirty="0"/>
          </a:p>
          <a:p>
            <a:r>
              <a:rPr lang="es-MX" dirty="0" smtClean="0"/>
              <a:t>Bloquear </a:t>
            </a:r>
            <a:r>
              <a:rPr lang="es-MX" dirty="0"/>
              <a:t>el acceso a los amigos LGBT, a los eventos y a los recursos de información LGBT</a:t>
            </a:r>
            <a:endParaRPr lang="es-PE" dirty="0"/>
          </a:p>
          <a:p>
            <a:r>
              <a:rPr lang="es-MX" dirty="0" smtClean="0"/>
              <a:t>Culpar </a:t>
            </a:r>
            <a:r>
              <a:rPr lang="es-MX" dirty="0"/>
              <a:t>a su niño cuando ha </a:t>
            </a:r>
            <a:r>
              <a:rPr lang="es-MX" dirty="0" smtClean="0"/>
              <a:t>sido discriminado </a:t>
            </a:r>
            <a:r>
              <a:rPr lang="es-MX" dirty="0"/>
              <a:t>debido a su identidad </a:t>
            </a:r>
            <a:r>
              <a:rPr lang="es-MX" dirty="0" smtClean="0"/>
              <a:t>LGBT</a:t>
            </a:r>
            <a:endParaRPr lang="es-PE" dirty="0"/>
          </a:p>
        </p:txBody>
      </p:sp>
      <p:pic>
        <p:nvPicPr>
          <p:cNvPr id="5" name="4 Marcador de contenido" descr="collage2-1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714488"/>
            <a:ext cx="3810000" cy="3810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714202"/>
          </a:xfrm>
        </p:spPr>
        <p:txBody>
          <a:bodyPr>
            <a:normAutofit fontScale="90000"/>
          </a:bodyPr>
          <a:lstStyle/>
          <a:p>
            <a:r>
              <a:rPr lang="es-MX" sz="2700" b="1" u="sng" dirty="0" smtClean="0">
                <a:solidFill>
                  <a:srgbClr val="FFFF66"/>
                </a:solidFill>
              </a:rPr>
              <a:t> EJEMPLOS DE ALGUNOS COMPORTAMIENTOS RECHAZANTES QUE CONTRIBUYEN A RIESGOS DE SALUD PARA JÓVENES LGBT INDICADOS POR EL Proyecto aceptación familiar (FAP)</a:t>
            </a:r>
            <a:endParaRPr lang="es-PE" sz="2700" dirty="0">
              <a:solidFill>
                <a:srgbClr val="FFFF66"/>
              </a:solidFill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680012" y="5887144"/>
            <a:ext cx="399644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FFFF66"/>
                </a:solidFill>
                <a:latin typeface="Arial" charset="0"/>
              </a:rPr>
              <a:t>© 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2009,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Dra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. Caitlin Ryan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7544" y="2564904"/>
            <a:ext cx="8066856" cy="3339728"/>
          </a:xfrm>
        </p:spPr>
        <p:txBody>
          <a:bodyPr>
            <a:normAutofit fontScale="70000" lnSpcReduction="20000"/>
          </a:bodyPr>
          <a:lstStyle/>
          <a:p>
            <a:r>
              <a:rPr lang="es-MX" sz="3600" dirty="0" smtClean="0"/>
              <a:t>Ponerle </a:t>
            </a:r>
            <a:r>
              <a:rPr lang="es-MX" sz="3600" dirty="0"/>
              <a:t>presión a su niña para que sea más femenina, o a su </a:t>
            </a:r>
            <a:r>
              <a:rPr lang="es-MX" sz="3600" dirty="0" smtClean="0"/>
              <a:t>niño para </a:t>
            </a:r>
            <a:r>
              <a:rPr lang="es-MX" sz="3600" dirty="0"/>
              <a:t>que sea más masculino</a:t>
            </a:r>
            <a:endParaRPr lang="es-PE" sz="3600" dirty="0"/>
          </a:p>
          <a:p>
            <a:r>
              <a:rPr lang="es-MX" sz="3600" dirty="0" smtClean="0"/>
              <a:t>Decirle </a:t>
            </a:r>
            <a:r>
              <a:rPr lang="es-MX" sz="3600" dirty="0"/>
              <a:t>a su niño que Dios lo castigará debido a que es gay</a:t>
            </a:r>
            <a:endParaRPr lang="es-PE" sz="3600" dirty="0"/>
          </a:p>
          <a:p>
            <a:r>
              <a:rPr lang="es-MX" sz="3600" dirty="0" smtClean="0"/>
              <a:t>Decirle </a:t>
            </a:r>
            <a:r>
              <a:rPr lang="es-MX" sz="3600" dirty="0"/>
              <a:t>a su niño que usted se avergüenza de él/ella o que su forma de actuar avergonzará a </a:t>
            </a:r>
            <a:r>
              <a:rPr lang="es-MX" sz="3600" dirty="0" smtClean="0"/>
              <a:t>la</a:t>
            </a:r>
            <a:r>
              <a:rPr lang="es-PE" sz="3600" dirty="0"/>
              <a:t> </a:t>
            </a:r>
            <a:r>
              <a:rPr lang="es-MX" sz="3600" dirty="0" smtClean="0"/>
              <a:t>familia</a:t>
            </a:r>
            <a:endParaRPr lang="es-PE" sz="3600" dirty="0"/>
          </a:p>
          <a:p>
            <a:r>
              <a:rPr lang="es-MX" sz="3600" dirty="0" smtClean="0"/>
              <a:t>Obligar </a:t>
            </a:r>
            <a:r>
              <a:rPr lang="es-MX" sz="3600" dirty="0"/>
              <a:t>a que su niño mantenga su identidad LGBT como un secreto entre la familia y </a:t>
            </a:r>
            <a:r>
              <a:rPr lang="es-MX" sz="3600" dirty="0" smtClean="0"/>
              <a:t>no dejarlos </a:t>
            </a:r>
            <a:r>
              <a:rPr lang="es-MX" sz="3600" dirty="0"/>
              <a:t>hablar al </a:t>
            </a:r>
            <a:r>
              <a:rPr lang="es-MX" sz="3600" dirty="0" smtClean="0"/>
              <a:t>respecto</a:t>
            </a:r>
            <a:r>
              <a:rPr lang="es-MX" sz="3600" dirty="0"/>
              <a:t>;</a:t>
            </a:r>
            <a:r>
              <a:rPr lang="es-MX" sz="3600" dirty="0" smtClean="0"/>
              <a:t> </a:t>
            </a:r>
            <a:r>
              <a:rPr lang="es-MX" sz="3600" dirty="0">
                <a:solidFill>
                  <a:srgbClr val="FFFF66"/>
                </a:solidFill>
              </a:rPr>
              <a:t>y</a:t>
            </a:r>
            <a:r>
              <a:rPr lang="es-MX" sz="3600" dirty="0" smtClean="0">
                <a:solidFill>
                  <a:srgbClr val="FFFF66"/>
                </a:solidFill>
              </a:rPr>
              <a:t> no hablar de  la identidad de su hijo LGBT</a:t>
            </a:r>
            <a:endParaRPr lang="es-PE" sz="3600" dirty="0">
              <a:solidFill>
                <a:srgbClr val="FFFF66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52984" y="476672"/>
            <a:ext cx="7924800" cy="1719064"/>
          </a:xfrm>
        </p:spPr>
        <p:txBody>
          <a:bodyPr/>
          <a:lstStyle/>
          <a:p>
            <a:pPr algn="ctr"/>
            <a:r>
              <a:rPr lang="es-MX" sz="2800" b="1" u="sng" dirty="0">
                <a:solidFill>
                  <a:srgbClr val="FFFF66"/>
                </a:solidFill>
              </a:rPr>
              <a:t> EJEMPLOS DE ALGUNOS COMPORTAMIENTOS RECHAZANTES QUE CONTRIBUYEN A RIESGOS DE SALUD PARA JÓVENES LGBT INDICADOS POR EL Proyecto aceptación familiar (FAP)</a:t>
            </a:r>
            <a:endParaRPr lang="es-MX" sz="2800" dirty="0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652984" y="6093296"/>
            <a:ext cx="41764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>
                <a:solidFill>
                  <a:srgbClr val="FFFF66"/>
                </a:solidFill>
                <a:latin typeface="Arial" charset="0"/>
              </a:rPr>
              <a:t>© 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2009,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Dra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. Caitlin Ryan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188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28596" y="1571612"/>
            <a:ext cx="4038600" cy="4525963"/>
          </a:xfrm>
        </p:spPr>
        <p:txBody>
          <a:bodyPr>
            <a:normAutofit/>
          </a:bodyPr>
          <a:lstStyle/>
          <a:p>
            <a:r>
              <a:rPr lang="es-MX" sz="3600" dirty="0" smtClean="0"/>
              <a:t>Necesaria intervención de los especialistas en salud mental y salud sexual.</a:t>
            </a:r>
            <a:endParaRPr lang="es-PE" sz="3600" dirty="0"/>
          </a:p>
          <a:p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PE" sz="3600" dirty="0"/>
          </a:p>
          <a:p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  <p:pic>
        <p:nvPicPr>
          <p:cNvPr id="5" name="4 Imagen" descr="nyack-gay-pri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420888"/>
            <a:ext cx="3786214" cy="2551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sz="2800" b="1" dirty="0"/>
              <a:t>U</a:t>
            </a:r>
            <a:r>
              <a:rPr lang="es-MX" sz="2800" b="1" dirty="0" smtClean="0"/>
              <a:t>n </a:t>
            </a:r>
            <a:r>
              <a:rPr lang="es-MX" sz="2800" b="1" dirty="0"/>
              <a:t>nuevo modelo de dinámica familiar basado en la </a:t>
            </a:r>
            <a:r>
              <a:rPr lang="es-MX" sz="2800" b="1" dirty="0" smtClean="0"/>
              <a:t>aceptación</a:t>
            </a:r>
          </a:p>
          <a:p>
            <a:r>
              <a:rPr lang="es-MX" sz="2800" b="1" dirty="0" smtClean="0">
                <a:solidFill>
                  <a:srgbClr val="FFFF66"/>
                </a:solidFill>
              </a:rPr>
              <a:t>Reducir el rechazo </a:t>
            </a:r>
            <a:r>
              <a:rPr lang="es-MX" sz="2800" b="1" dirty="0" err="1" smtClean="0">
                <a:solidFill>
                  <a:srgbClr val="FFFF66"/>
                </a:solidFill>
              </a:rPr>
              <a:t>famliar</a:t>
            </a:r>
            <a:r>
              <a:rPr lang="es-MX" sz="2800" b="1" dirty="0" smtClean="0">
                <a:solidFill>
                  <a:srgbClr val="FFFF66"/>
                </a:solidFill>
              </a:rPr>
              <a:t>. Aunque sea un poco hace una gran diferencia</a:t>
            </a:r>
            <a:endParaRPr lang="es-PE" sz="2800" dirty="0">
              <a:solidFill>
                <a:srgbClr val="FFFF66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4904"/>
            <a:ext cx="32385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514794" cy="563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259632" y="5454848"/>
            <a:ext cx="417646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© </a:t>
            </a:r>
            <a:r>
              <a:rPr lang="en-GB" sz="1400" b="1" dirty="0" smtClean="0">
                <a:solidFill>
                  <a:schemeClr val="bg1"/>
                </a:solidFill>
                <a:latin typeface="Arial" charset="0"/>
              </a:rPr>
              <a:t> 2009, </a:t>
            </a:r>
            <a:r>
              <a:rPr lang="en-GB" sz="1400" b="1" dirty="0" err="1" smtClean="0">
                <a:solidFill>
                  <a:schemeClr val="bg1"/>
                </a:solidFill>
                <a:latin typeface="Arial" charset="0"/>
              </a:rPr>
              <a:t>Dra</a:t>
            </a:r>
            <a:r>
              <a:rPr lang="en-GB" sz="1400" b="1" dirty="0" smtClean="0">
                <a:solidFill>
                  <a:schemeClr val="bg1"/>
                </a:solidFill>
                <a:latin typeface="Arial" charset="0"/>
              </a:rPr>
              <a:t>. Caitlin Ryan</a:t>
            </a:r>
            <a:endParaRPr lang="en-GB" sz="14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674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142456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755576" y="5877272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©  2009, </a:t>
            </a:r>
            <a:r>
              <a:rPr lang="en-GB" sz="1400" b="1" dirty="0" err="1">
                <a:solidFill>
                  <a:schemeClr val="bg1"/>
                </a:solidFill>
                <a:latin typeface="Arial" charset="0"/>
              </a:rPr>
              <a:t>Dra</a:t>
            </a:r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. Caitlin Ryan</a:t>
            </a:r>
          </a:p>
          <a:p>
            <a:r>
              <a:rPr lang="en-US" i="1" dirty="0" smtClean="0"/>
              <a:t>: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771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521086" cy="5289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7584" y="5589240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©  2009, </a:t>
            </a:r>
            <a:r>
              <a:rPr lang="en-GB" sz="1400" b="1" dirty="0" err="1">
                <a:solidFill>
                  <a:schemeClr val="bg1"/>
                </a:solidFill>
                <a:latin typeface="Arial" charset="0"/>
              </a:rPr>
              <a:t>Dra</a:t>
            </a:r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. Caitlin Ryan</a:t>
            </a:r>
          </a:p>
          <a:p>
            <a:r>
              <a:rPr lang="en-US" i="1" dirty="0" smtClean="0"/>
              <a:t>: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937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694861" cy="531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5574" y="5517232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©  2009, </a:t>
            </a:r>
            <a:r>
              <a:rPr lang="en-GB" sz="1400" b="1" dirty="0" err="1">
                <a:solidFill>
                  <a:schemeClr val="bg1"/>
                </a:solidFill>
                <a:latin typeface="Arial" charset="0"/>
              </a:rPr>
              <a:t>Dra</a:t>
            </a:r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. Caitlin Ryan</a:t>
            </a:r>
          </a:p>
          <a:p>
            <a:r>
              <a:rPr lang="en-US" i="1" dirty="0" smtClean="0"/>
              <a:t>: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9932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91963" cy="537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55574" y="5589240"/>
            <a:ext cx="2347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©  2009, </a:t>
            </a:r>
            <a:r>
              <a:rPr lang="en-GB" sz="1400" b="1" dirty="0" err="1">
                <a:solidFill>
                  <a:schemeClr val="bg1"/>
                </a:solidFill>
                <a:latin typeface="Arial" charset="0"/>
              </a:rPr>
              <a:t>Dra</a:t>
            </a:r>
            <a:r>
              <a:rPr lang="en-GB" sz="1400" b="1" dirty="0">
                <a:solidFill>
                  <a:schemeClr val="bg1"/>
                </a:solidFill>
                <a:latin typeface="Arial" charset="0"/>
              </a:rPr>
              <a:t>. Caitlin Ryan</a:t>
            </a:r>
          </a:p>
          <a:p>
            <a:r>
              <a:rPr lang="en-US" i="1" dirty="0" smtClean="0"/>
              <a:t>: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7185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182" y="260649"/>
            <a:ext cx="7924800" cy="652934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FF66"/>
                </a:solidFill>
              </a:rPr>
              <a:t>comportamientos</a:t>
            </a:r>
            <a:r>
              <a:rPr lang="en-US" b="1" dirty="0" smtClean="0">
                <a:solidFill>
                  <a:srgbClr val="FFFF66"/>
                </a:solidFill>
              </a:rPr>
              <a:t> </a:t>
            </a:r>
            <a:r>
              <a:rPr lang="en-US" b="1" dirty="0" err="1" smtClean="0">
                <a:solidFill>
                  <a:srgbClr val="FFFF66"/>
                </a:solidFill>
              </a:rPr>
              <a:t>que</a:t>
            </a:r>
            <a:r>
              <a:rPr lang="en-US" b="1" dirty="0" smtClean="0">
                <a:solidFill>
                  <a:srgbClr val="FFFF66"/>
                </a:solidFill>
              </a:rPr>
              <a:t> </a:t>
            </a:r>
            <a:r>
              <a:rPr lang="en-US" b="1" dirty="0" err="1" smtClean="0">
                <a:solidFill>
                  <a:srgbClr val="FFFF66"/>
                </a:solidFill>
              </a:rPr>
              <a:t>representan</a:t>
            </a:r>
            <a:r>
              <a:rPr lang="en-US" b="1" dirty="0" smtClean="0">
                <a:solidFill>
                  <a:srgbClr val="FFFF66"/>
                </a:solidFill>
              </a:rPr>
              <a:t> </a:t>
            </a:r>
            <a:r>
              <a:rPr lang="en-US" b="1" dirty="0" err="1" smtClean="0">
                <a:solidFill>
                  <a:srgbClr val="FFFF66"/>
                </a:solidFill>
              </a:rPr>
              <a:t>aceptación</a:t>
            </a:r>
            <a:r>
              <a:rPr lang="en-US" b="1" dirty="0" smtClean="0">
                <a:solidFill>
                  <a:srgbClr val="FFFF66"/>
                </a:solidFill>
              </a:rPr>
              <a:t> en la </a:t>
            </a:r>
            <a:r>
              <a:rPr lang="en-US" b="1" dirty="0" err="1" smtClean="0">
                <a:solidFill>
                  <a:srgbClr val="FFFF66"/>
                </a:solidFill>
              </a:rPr>
              <a:t>familia</a:t>
            </a:r>
            <a:endParaRPr lang="en-US" b="1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95770" y="2564903"/>
            <a:ext cx="7924800" cy="3632255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FFFF66"/>
                </a:solidFill>
              </a:rPr>
              <a:t>Protegen</a:t>
            </a:r>
            <a:r>
              <a:rPr lang="en-US" sz="2400" dirty="0" smtClean="0">
                <a:solidFill>
                  <a:srgbClr val="FFFF66"/>
                </a:solidFill>
              </a:rPr>
              <a:t> contra el </a:t>
            </a:r>
            <a:r>
              <a:rPr lang="en-US" sz="2400" dirty="0" err="1" smtClean="0">
                <a:solidFill>
                  <a:srgbClr val="FFFF66"/>
                </a:solidFill>
              </a:rPr>
              <a:t>suicido</a:t>
            </a:r>
            <a:r>
              <a:rPr lang="en-US" sz="2400" dirty="0" smtClean="0">
                <a:solidFill>
                  <a:srgbClr val="FFFF66"/>
                </a:solidFill>
              </a:rPr>
              <a:t>, la </a:t>
            </a:r>
            <a:r>
              <a:rPr lang="en-US" sz="2400" dirty="0" err="1" smtClean="0">
                <a:solidFill>
                  <a:srgbClr val="FFFF66"/>
                </a:solidFill>
              </a:rPr>
              <a:t>depresión</a:t>
            </a:r>
            <a:r>
              <a:rPr lang="en-US" sz="2400" dirty="0" smtClean="0">
                <a:solidFill>
                  <a:srgbClr val="FFFF66"/>
                </a:solidFill>
              </a:rPr>
              <a:t> y el </a:t>
            </a:r>
            <a:r>
              <a:rPr lang="en-US" sz="2400" dirty="0" err="1" smtClean="0">
                <a:solidFill>
                  <a:srgbClr val="FFFF66"/>
                </a:solidFill>
              </a:rPr>
              <a:t>abuso</a:t>
            </a:r>
            <a:r>
              <a:rPr lang="en-US" sz="2400" dirty="0" smtClean="0">
                <a:solidFill>
                  <a:srgbClr val="FFFF66"/>
                </a:solidFill>
              </a:rPr>
              <a:t> de </a:t>
            </a:r>
            <a:r>
              <a:rPr lang="en-US" sz="2400" dirty="0" err="1" smtClean="0">
                <a:solidFill>
                  <a:srgbClr val="FFFF66"/>
                </a:solidFill>
              </a:rPr>
              <a:t>sustancias</a:t>
            </a:r>
            <a:endParaRPr lang="en-US" sz="2400" dirty="0" smtClean="0">
              <a:solidFill>
                <a:srgbClr val="FFFF66"/>
              </a:solidFill>
            </a:endParaRPr>
          </a:p>
          <a:p>
            <a:r>
              <a:rPr lang="en-US" sz="2400" dirty="0" err="1" smtClean="0">
                <a:solidFill>
                  <a:srgbClr val="FFFF66"/>
                </a:solidFill>
              </a:rPr>
              <a:t>Promueven</a:t>
            </a:r>
            <a:r>
              <a:rPr lang="en-US" sz="2400" dirty="0" smtClean="0">
                <a:solidFill>
                  <a:srgbClr val="FFFF66"/>
                </a:solidFill>
              </a:rPr>
              <a:t> la </a:t>
            </a:r>
            <a:r>
              <a:rPr lang="en-US" sz="2400" dirty="0" err="1" smtClean="0">
                <a:solidFill>
                  <a:srgbClr val="FFFF66"/>
                </a:solidFill>
              </a:rPr>
              <a:t>autoestima</a:t>
            </a:r>
            <a:r>
              <a:rPr lang="en-US" sz="2400" dirty="0" smtClean="0">
                <a:solidFill>
                  <a:srgbClr val="FFFF66"/>
                </a:solidFill>
              </a:rPr>
              <a:t>, el </a:t>
            </a:r>
            <a:r>
              <a:rPr lang="en-US" sz="2400" dirty="0" err="1" smtClean="0">
                <a:solidFill>
                  <a:srgbClr val="FFFF66"/>
                </a:solidFill>
              </a:rPr>
              <a:t>apoyo</a:t>
            </a:r>
            <a:r>
              <a:rPr lang="en-US" sz="2400" dirty="0" smtClean="0">
                <a:solidFill>
                  <a:srgbClr val="FFFF66"/>
                </a:solidFill>
              </a:rPr>
              <a:t> social y el </a:t>
            </a:r>
            <a:r>
              <a:rPr lang="en-US" sz="2400" dirty="0" err="1" smtClean="0">
                <a:solidFill>
                  <a:srgbClr val="FFFF66"/>
                </a:solidFill>
              </a:rPr>
              <a:t>bienestar</a:t>
            </a:r>
            <a:endParaRPr lang="en-US" sz="2400" dirty="0" smtClean="0">
              <a:solidFill>
                <a:srgbClr val="FFFF66"/>
              </a:solidFill>
            </a:endParaRPr>
          </a:p>
          <a:p>
            <a:r>
              <a:rPr lang="en-US" sz="2400" dirty="0" err="1" smtClean="0">
                <a:solidFill>
                  <a:srgbClr val="FFFF66"/>
                </a:solidFill>
              </a:rPr>
              <a:t>Promueven</a:t>
            </a:r>
            <a:r>
              <a:rPr lang="en-US" sz="2400" dirty="0" smtClean="0">
                <a:solidFill>
                  <a:srgbClr val="FFFF66"/>
                </a:solidFill>
              </a:rPr>
              <a:t> la </a:t>
            </a:r>
            <a:r>
              <a:rPr lang="en-US" sz="2400" dirty="0" err="1" smtClean="0">
                <a:solidFill>
                  <a:srgbClr val="FFFF66"/>
                </a:solidFill>
              </a:rPr>
              <a:t>salud</a:t>
            </a:r>
            <a:r>
              <a:rPr lang="en-US" sz="2400" dirty="0" smtClean="0">
                <a:solidFill>
                  <a:srgbClr val="FFFF66"/>
                </a:solidFill>
              </a:rPr>
              <a:t> en general</a:t>
            </a:r>
          </a:p>
          <a:p>
            <a:pPr lvl="1"/>
            <a:r>
              <a:rPr lang="en-US" sz="2400" dirty="0" smtClean="0">
                <a:solidFill>
                  <a:srgbClr val="FFFF66"/>
                </a:solidFill>
              </a:rPr>
              <a:t>.Los </a:t>
            </a:r>
            <a:r>
              <a:rPr lang="en-US" sz="2400" dirty="0" err="1" smtClean="0">
                <a:solidFill>
                  <a:srgbClr val="FFFF66"/>
                </a:solidFill>
              </a:rPr>
              <a:t>adolescentes</a:t>
            </a:r>
            <a:r>
              <a:rPr lang="en-US" sz="2400" dirty="0" smtClean="0">
                <a:solidFill>
                  <a:srgbClr val="FFFF66"/>
                </a:solidFill>
              </a:rPr>
              <a:t> LGBT </a:t>
            </a:r>
            <a:r>
              <a:rPr lang="en-US" sz="2400" dirty="0" err="1" smtClean="0">
                <a:solidFill>
                  <a:srgbClr val="FFFF66"/>
                </a:solidFill>
              </a:rPr>
              <a:t>que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fueron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aceptados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por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sus</a:t>
            </a:r>
            <a:r>
              <a:rPr lang="en-US" sz="2400" dirty="0" smtClean="0">
                <a:solidFill>
                  <a:srgbClr val="FFFF66"/>
                </a:solidFill>
              </a:rPr>
              <a:t> padres y </a:t>
            </a:r>
            <a:r>
              <a:rPr lang="en-US" sz="2400" dirty="0" err="1" smtClean="0">
                <a:solidFill>
                  <a:srgbClr val="FFFF66"/>
                </a:solidFill>
              </a:rPr>
              <a:t>tutores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durante</a:t>
            </a:r>
            <a:r>
              <a:rPr lang="en-US" sz="2400" dirty="0" smtClean="0">
                <a:solidFill>
                  <a:srgbClr val="FFFF66"/>
                </a:solidFill>
              </a:rPr>
              <a:t> la </a:t>
            </a:r>
            <a:r>
              <a:rPr lang="en-US" sz="2400" dirty="0" err="1" smtClean="0">
                <a:solidFill>
                  <a:srgbClr val="FFFF66"/>
                </a:solidFill>
              </a:rPr>
              <a:t>adolescencia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tienen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mejor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salud</a:t>
            </a:r>
            <a:r>
              <a:rPr lang="en-US" sz="2400" dirty="0" smtClean="0">
                <a:solidFill>
                  <a:srgbClr val="FFFF66"/>
                </a:solidFill>
              </a:rPr>
              <a:t> general </a:t>
            </a:r>
            <a:r>
              <a:rPr lang="en-US" sz="2400" dirty="0" err="1" smtClean="0">
                <a:solidFill>
                  <a:srgbClr val="FFFF66"/>
                </a:solidFill>
              </a:rPr>
              <a:t>que</a:t>
            </a:r>
            <a:r>
              <a:rPr lang="en-US" sz="2400" dirty="0" smtClean="0">
                <a:solidFill>
                  <a:srgbClr val="FFFF66"/>
                </a:solidFill>
              </a:rPr>
              <a:t> los </a:t>
            </a:r>
            <a:r>
              <a:rPr lang="en-US" sz="2400" dirty="0" err="1" smtClean="0">
                <a:solidFill>
                  <a:srgbClr val="FFFF66"/>
                </a:solidFill>
              </a:rPr>
              <a:t>que</a:t>
            </a:r>
            <a:r>
              <a:rPr lang="en-US" sz="2400" dirty="0" smtClean="0">
                <a:solidFill>
                  <a:srgbClr val="FFFF66"/>
                </a:solidFill>
              </a:rPr>
              <a:t> no </a:t>
            </a:r>
            <a:r>
              <a:rPr lang="en-US" sz="2400" dirty="0" err="1" smtClean="0">
                <a:solidFill>
                  <a:srgbClr val="FFFF66"/>
                </a:solidFill>
              </a:rPr>
              <a:t>fueron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aceptados</a:t>
            </a:r>
            <a:r>
              <a:rPr lang="en-US" sz="2400" dirty="0" smtClean="0">
                <a:solidFill>
                  <a:srgbClr val="FFFF66"/>
                </a:solidFill>
              </a:rPr>
              <a:t> o </a:t>
            </a:r>
            <a:r>
              <a:rPr lang="en-US" sz="2400" dirty="0" err="1" smtClean="0">
                <a:solidFill>
                  <a:srgbClr val="FFFF66"/>
                </a:solidFill>
              </a:rPr>
              <a:t>eran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moderadamente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aceptados</a:t>
            </a:r>
            <a:r>
              <a:rPr lang="en-US" sz="2400" dirty="0" smtClean="0">
                <a:solidFill>
                  <a:srgbClr val="FFFF66"/>
                </a:solidFill>
              </a:rPr>
              <a:t>.</a:t>
            </a:r>
            <a:endParaRPr lang="en-US" sz="2400" dirty="0">
              <a:solidFill>
                <a:srgbClr val="FFFF6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392" y="6197159"/>
            <a:ext cx="3096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Dra</a:t>
            </a:r>
            <a:r>
              <a:rPr lang="en-GB" sz="1600" b="1" dirty="0">
                <a:solidFill>
                  <a:srgbClr val="FFFF66"/>
                </a:solidFill>
                <a:latin typeface="Arial" charset="0"/>
              </a:rPr>
              <a:t>. Caitlin 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Ryan, et al, 2010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836712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Mas de 50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comportamientos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aceptantes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estudiados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y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medidos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en la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investigación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de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Proyecto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Aceptación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Fmiliar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60" y="1556792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Esta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investigación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muestra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que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los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comportamientos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aceptantes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::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32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457200" y="1905000"/>
            <a:ext cx="4040188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s-ES" sz="1800" smtClean="0"/>
              <a:t>RECLUTAN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SEDUCEN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PROMISCUOS 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ESCORIA/LACRA SOCIAL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CONTRA LA FAMILIA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MAL EJEMPLO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PROVOCADORES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LO MAS BAJO DE LA SOCIEDAD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SERES INFERIORES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HOMOSEXUALIDAD = EROTISMO ANAL U ORAL RECEPTIVO= DESVIACION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DEMONIACO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“ALGO” ESTÁ MAL CON ELLOS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PRÁCTICAS ANTINATURALES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646613" y="1905000"/>
            <a:ext cx="4040187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s-ES" sz="1800" smtClean="0"/>
              <a:t>AMENAZA PARA LA SOCIEDAD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HOMOSEXUALIDAD = PEDOFILIA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HOMOSEXUALIDAD = SIDA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GROTESCOS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ASQUEROSOS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ENEMIGOS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TRAIDORES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“MALA COMPAÑÍA”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DELICUENTES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PECADORES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VERGÜENZA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TRAGEDIA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DECADENTES</a:t>
            </a:r>
          </a:p>
          <a:p>
            <a:pPr eaLnBrk="1" hangingPunct="1">
              <a:lnSpc>
                <a:spcPct val="80000"/>
              </a:lnSpc>
            </a:pPr>
            <a:r>
              <a:rPr lang="es-ES" sz="1800" smtClean="0"/>
              <a:t>ABERRANTES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/>
              <a:t>LO QUE ESTO QUIERE DENOTAR DE LA GENTE GAY /</a:t>
            </a:r>
            <a:r>
              <a:rPr lang="es-ES" sz="4000" dirty="0" err="1" smtClean="0"/>
              <a:t>Trans</a:t>
            </a:r>
            <a:endParaRPr lang="es-ES" sz="4000" dirty="0" smtClean="0"/>
          </a:p>
        </p:txBody>
      </p:sp>
    </p:spTree>
    <p:extLst>
      <p:ext uri="{BB962C8B-B14F-4D97-AF65-F5344CB8AC3E}">
        <p14:creationId xmlns:p14="http://schemas.microsoft.com/office/powerpoint/2010/main" val="319774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C000"/>
                </a:solidFill>
              </a:rPr>
              <a:t>ALGUNOS COMPORTAMIENTOS QUE REPRESENTAN ACEPTACIÓN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781128"/>
          </a:xfrm>
        </p:spPr>
        <p:txBody>
          <a:bodyPr>
            <a:noAutofit/>
          </a:bodyPr>
          <a:lstStyle/>
          <a:p>
            <a:r>
              <a:rPr lang="es-MX" sz="2400" b="1" i="1" dirty="0"/>
              <a:t>Conductas que ayudan</a:t>
            </a:r>
          </a:p>
          <a:p>
            <a:r>
              <a:rPr lang="es-MX" sz="2400" dirty="0" smtClean="0"/>
              <a:t>Hablar </a:t>
            </a:r>
            <a:r>
              <a:rPr lang="es-MX" sz="2400" dirty="0"/>
              <a:t>con su hijo o hija </a:t>
            </a:r>
            <a:r>
              <a:rPr lang="es-MX" sz="2400" dirty="0" smtClean="0"/>
              <a:t>adoptivos sobre </a:t>
            </a:r>
            <a:r>
              <a:rPr lang="es-MX" sz="2400" dirty="0"/>
              <a:t>su identidad LGBT</a:t>
            </a:r>
          </a:p>
          <a:p>
            <a:r>
              <a:rPr lang="es-MX" sz="2400" dirty="0" smtClean="0"/>
              <a:t>Expresar </a:t>
            </a:r>
            <a:r>
              <a:rPr lang="es-MX" sz="2400" dirty="0"/>
              <a:t>afecto cuando su hijo </a:t>
            </a:r>
            <a:r>
              <a:rPr lang="es-MX" sz="2400" dirty="0" smtClean="0"/>
              <a:t>les dice </a:t>
            </a:r>
            <a:r>
              <a:rPr lang="es-MX" sz="2400" dirty="0"/>
              <a:t>o cuando se enteran de </a:t>
            </a:r>
            <a:r>
              <a:rPr lang="es-MX" sz="2400" dirty="0" smtClean="0"/>
              <a:t>  que su </a:t>
            </a:r>
            <a:r>
              <a:rPr lang="es-MX" sz="2400" dirty="0"/>
              <a:t>hijo o hija es homosexual </a:t>
            </a:r>
            <a:r>
              <a:rPr lang="es-MX" sz="2400" dirty="0" smtClean="0"/>
              <a:t>o </a:t>
            </a:r>
            <a:r>
              <a:rPr lang="es-MX" sz="2400" dirty="0" err="1" smtClean="0"/>
              <a:t>transgénero</a:t>
            </a:r>
            <a:endParaRPr lang="es-MX" sz="2400" dirty="0"/>
          </a:p>
          <a:p>
            <a:r>
              <a:rPr lang="es-MX" sz="2400" dirty="0" smtClean="0"/>
              <a:t> Apoyar </a:t>
            </a:r>
            <a:r>
              <a:rPr lang="es-MX" sz="2400" dirty="0"/>
              <a:t>la identidad homosexual </a:t>
            </a:r>
            <a:r>
              <a:rPr lang="es-MX" sz="2400" dirty="0" smtClean="0"/>
              <a:t>o </a:t>
            </a:r>
            <a:r>
              <a:rPr lang="es-MX" sz="2400" dirty="0" err="1" smtClean="0"/>
              <a:t>transgénero</a:t>
            </a:r>
            <a:r>
              <a:rPr lang="es-MX" sz="2400" dirty="0" smtClean="0"/>
              <a:t> </a:t>
            </a:r>
            <a:r>
              <a:rPr lang="es-MX" sz="2400" dirty="0"/>
              <a:t>de su hijo o </a:t>
            </a:r>
            <a:r>
              <a:rPr lang="es-MX" sz="2400" dirty="0" smtClean="0"/>
              <a:t>hija aunque </a:t>
            </a:r>
            <a:r>
              <a:rPr lang="es-MX" sz="2400" dirty="0"/>
              <a:t>se sientan incómodos</a:t>
            </a:r>
          </a:p>
          <a:p>
            <a:r>
              <a:rPr lang="es-MX" sz="2400" dirty="0"/>
              <a:t> Defender los derechos de su hijo </a:t>
            </a:r>
            <a:r>
              <a:rPr lang="es-MX" sz="2400" dirty="0" smtClean="0"/>
              <a:t>o hija </a:t>
            </a:r>
            <a:r>
              <a:rPr lang="es-MX" sz="2400" dirty="0"/>
              <a:t>cuando lo tratan mal debido </a:t>
            </a:r>
            <a:r>
              <a:rPr lang="es-MX" sz="2400" dirty="0" smtClean="0"/>
              <a:t>a su </a:t>
            </a:r>
            <a:r>
              <a:rPr lang="es-MX" sz="2400" dirty="0"/>
              <a:t>identidad </a:t>
            </a:r>
            <a:r>
              <a:rPr lang="es-MX" sz="2400" dirty="0" smtClean="0"/>
              <a:t>LGBT</a:t>
            </a:r>
          </a:p>
          <a:p>
            <a:endParaRPr lang="es-MX" sz="2400" dirty="0"/>
          </a:p>
          <a:p>
            <a:r>
              <a:rPr lang="en-US" sz="1800" b="1" dirty="0"/>
              <a:t>© 2009 DRA. CAITLIN RYAN, FAMILY ACCEPTANCE PROJECT</a:t>
            </a:r>
            <a:endParaRPr lang="es-MX" sz="1800" dirty="0"/>
          </a:p>
          <a:p>
            <a:endParaRPr lang="es-MX" sz="2400" dirty="0"/>
          </a:p>
          <a:p>
            <a:r>
              <a:rPr lang="es-MX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15311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C000"/>
                </a:solidFill>
              </a:rPr>
              <a:t>ALGUNOS COMPORTAMIENTOS QUE REPRESENTAN ACEPTACIÓN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997152"/>
          </a:xfrm>
        </p:spPr>
        <p:txBody>
          <a:bodyPr>
            <a:noAutofit/>
          </a:bodyPr>
          <a:lstStyle/>
          <a:p>
            <a:r>
              <a:rPr lang="es-MX" sz="2400" dirty="0"/>
              <a:t>Exigir que los demás </a:t>
            </a:r>
            <a:r>
              <a:rPr lang="es-MX" sz="2400" dirty="0" smtClean="0"/>
              <a:t>familiares respeten </a:t>
            </a:r>
            <a:r>
              <a:rPr lang="es-MX" sz="2400" dirty="0"/>
              <a:t>a su hijo o hija</a:t>
            </a:r>
          </a:p>
          <a:p>
            <a:r>
              <a:rPr lang="es-MX" sz="2400" dirty="0"/>
              <a:t>homosexual o </a:t>
            </a:r>
            <a:r>
              <a:rPr lang="es-MX" sz="2400" dirty="0" err="1"/>
              <a:t>transgénero</a:t>
            </a:r>
            <a:endParaRPr lang="es-MX" sz="2400" dirty="0"/>
          </a:p>
          <a:p>
            <a:r>
              <a:rPr lang="es-MX" sz="2400" dirty="0"/>
              <a:t> Llevar a su hijo a organizaciones </a:t>
            </a:r>
            <a:r>
              <a:rPr lang="es-MX" sz="2400" dirty="0" smtClean="0"/>
              <a:t>o eventos </a:t>
            </a:r>
            <a:r>
              <a:rPr lang="es-MX" sz="2400" dirty="0"/>
              <a:t>para LGBT</a:t>
            </a:r>
          </a:p>
          <a:p>
            <a:r>
              <a:rPr lang="es-MX" sz="2400" dirty="0"/>
              <a:t> Hablar con un consejero </a:t>
            </a:r>
            <a:r>
              <a:rPr lang="es-MX" sz="2400" dirty="0" smtClean="0"/>
              <a:t>espiritual y </a:t>
            </a:r>
            <a:r>
              <a:rPr lang="es-MX" sz="2400" dirty="0"/>
              <a:t>ayudar a su comunidad de fe </a:t>
            </a:r>
            <a:r>
              <a:rPr lang="es-MX" sz="2400" dirty="0" smtClean="0"/>
              <a:t>a apoyar </a:t>
            </a:r>
            <a:r>
              <a:rPr lang="es-MX" sz="2400" dirty="0"/>
              <a:t>gente LGBT</a:t>
            </a:r>
          </a:p>
          <a:p>
            <a:r>
              <a:rPr lang="es-MX" sz="2400" dirty="0"/>
              <a:t> Poner a su hijo o hija en </a:t>
            </a:r>
            <a:r>
              <a:rPr lang="es-MX" sz="2400" dirty="0" smtClean="0"/>
              <a:t>contacto con </a:t>
            </a:r>
            <a:r>
              <a:rPr lang="es-MX" sz="2400" dirty="0"/>
              <a:t>adultos LGBT, que sean </a:t>
            </a:r>
            <a:r>
              <a:rPr lang="es-MX" sz="2400" dirty="0" smtClean="0"/>
              <a:t>un modelo </a:t>
            </a:r>
            <a:r>
              <a:rPr lang="es-MX" sz="2400" dirty="0"/>
              <a:t>de las opciones para </a:t>
            </a:r>
            <a:r>
              <a:rPr lang="es-MX" sz="2400" dirty="0" smtClean="0"/>
              <a:t>el futuro</a:t>
            </a:r>
            <a:endParaRPr lang="es-MX" sz="2400" dirty="0"/>
          </a:p>
          <a:p>
            <a:r>
              <a:rPr lang="es-MX" sz="2400" dirty="0"/>
              <a:t> Recibir en su hogar a amigos </a:t>
            </a:r>
            <a:r>
              <a:rPr lang="es-MX" sz="2400" dirty="0" smtClean="0"/>
              <a:t>o compañeros </a:t>
            </a:r>
            <a:r>
              <a:rPr lang="es-MX" sz="2400" dirty="0"/>
              <a:t>homosexuales o</a:t>
            </a:r>
          </a:p>
          <a:p>
            <a:r>
              <a:rPr lang="es-MX" sz="2400" dirty="0" err="1"/>
              <a:t>transgénero</a:t>
            </a:r>
            <a:r>
              <a:rPr lang="es-MX" sz="2400" dirty="0"/>
              <a:t> de su hijo o hija</a:t>
            </a:r>
          </a:p>
          <a:p>
            <a:r>
              <a:rPr lang="en-US" sz="2000" b="1" dirty="0"/>
              <a:t>© 2009 DRA. CAITLIN RYAN, FAMILY ACCEPTANCE PROJECT</a:t>
            </a:r>
            <a:endParaRPr lang="es-MX" sz="20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2832877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solidFill>
                  <a:srgbClr val="FFC000"/>
                </a:solidFill>
              </a:rPr>
              <a:t>ALGUNOS COMPORTAMIENTOS QUE REPRESENTAN ACEPTACIÓN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sz="1800" dirty="0"/>
              <a:t> </a:t>
            </a:r>
            <a:r>
              <a:rPr lang="es-MX" sz="2400" dirty="0"/>
              <a:t>Apoyar la expresión de como </a:t>
            </a:r>
            <a:r>
              <a:rPr lang="es-MX" sz="2400" dirty="0" smtClean="0"/>
              <a:t>su hijo </a:t>
            </a:r>
            <a:r>
              <a:rPr lang="es-MX" sz="2400" dirty="0"/>
              <a:t>o hija demuestran su género</a:t>
            </a:r>
          </a:p>
          <a:p>
            <a:r>
              <a:rPr lang="es-MX" sz="2400" dirty="0"/>
              <a:t> Creer que su hijo o hija </a:t>
            </a:r>
            <a:r>
              <a:rPr lang="es-MX" sz="2400" dirty="0" smtClean="0"/>
              <a:t>pueden tener </a:t>
            </a:r>
            <a:r>
              <a:rPr lang="es-MX" sz="2400" dirty="0"/>
              <a:t>un futuro feliz como </a:t>
            </a:r>
            <a:r>
              <a:rPr lang="es-MX" sz="2400" dirty="0" smtClean="0"/>
              <a:t>adulto homosexual </a:t>
            </a:r>
            <a:r>
              <a:rPr lang="es-MX" sz="2400" dirty="0"/>
              <a:t>o </a:t>
            </a:r>
            <a:r>
              <a:rPr lang="es-MX" sz="2400" dirty="0" err="1"/>
              <a:t>transgénero</a:t>
            </a:r>
            <a:endParaRPr lang="es-MX" sz="2400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n-US" sz="1600" b="1" dirty="0"/>
              <a:t>© 2009 DRA. CAITLIN RYAN, FAMILY ACCEPTANCE PROJECT</a:t>
            </a:r>
            <a:endParaRPr lang="es-MX" sz="1600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256789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24800" cy="79695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FF66"/>
                </a:solidFill>
              </a:rPr>
              <a:t>iNVESTIGACIÓN</a:t>
            </a:r>
            <a:r>
              <a:rPr lang="en-US" b="1" dirty="0" smtClean="0">
                <a:solidFill>
                  <a:srgbClr val="FFFF66"/>
                </a:solidFill>
              </a:rPr>
              <a:t> DEL PROYECTO ACEPTACIÓN FAMILIAR</a:t>
            </a:r>
            <a:endParaRPr lang="en-US" b="1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694819"/>
            <a:ext cx="7924800" cy="41148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FF66"/>
                </a:solidFill>
              </a:rPr>
              <a:t>Interacción</a:t>
            </a:r>
            <a:r>
              <a:rPr lang="en-US" sz="3600" dirty="0" smtClean="0">
                <a:solidFill>
                  <a:srgbClr val="FFFF66"/>
                </a:solidFill>
              </a:rPr>
              <a:t> de padres y </a:t>
            </a:r>
            <a:r>
              <a:rPr lang="en-US" sz="3600" dirty="0" err="1" smtClean="0">
                <a:solidFill>
                  <a:srgbClr val="FFFF66"/>
                </a:solidFill>
              </a:rPr>
              <a:t>tutores</a:t>
            </a:r>
            <a:r>
              <a:rPr lang="en-US" sz="3600" dirty="0" smtClean="0">
                <a:solidFill>
                  <a:srgbClr val="FFFF66"/>
                </a:solidFill>
              </a:rPr>
              <a:t> con </a:t>
            </a:r>
            <a:r>
              <a:rPr lang="en-US" sz="3600" dirty="0" err="1" smtClean="0">
                <a:solidFill>
                  <a:srgbClr val="FFFF66"/>
                </a:solidFill>
              </a:rPr>
              <a:t>niños</a:t>
            </a:r>
            <a:r>
              <a:rPr lang="en-US" sz="3600" dirty="0" smtClean="0">
                <a:solidFill>
                  <a:srgbClr val="FFFF66"/>
                </a:solidFill>
              </a:rPr>
              <a:t> LGBT</a:t>
            </a:r>
          </a:p>
          <a:p>
            <a:r>
              <a:rPr lang="en-US" sz="3600" dirty="0" err="1" smtClean="0">
                <a:solidFill>
                  <a:srgbClr val="FFFF66"/>
                </a:solidFill>
              </a:rPr>
              <a:t>Experiencias</a:t>
            </a:r>
            <a:r>
              <a:rPr lang="en-US" sz="3600" dirty="0" smtClean="0">
                <a:solidFill>
                  <a:srgbClr val="FFFF66"/>
                </a:solidFill>
              </a:rPr>
              <a:t> en la </a:t>
            </a:r>
            <a:r>
              <a:rPr lang="en-US" sz="3600" dirty="0" err="1" smtClean="0">
                <a:solidFill>
                  <a:srgbClr val="FFFF66"/>
                </a:solidFill>
              </a:rPr>
              <a:t>escuela</a:t>
            </a:r>
            <a:endParaRPr lang="en-US" sz="3600" dirty="0" smtClean="0">
              <a:solidFill>
                <a:srgbClr val="FFFF66"/>
              </a:solidFill>
            </a:endParaRPr>
          </a:p>
          <a:p>
            <a:r>
              <a:rPr lang="en-US" sz="3600" dirty="0" err="1" smtClean="0">
                <a:solidFill>
                  <a:srgbClr val="FFFF66"/>
                </a:solidFill>
              </a:rPr>
              <a:t>Prácticas</a:t>
            </a:r>
            <a:r>
              <a:rPr lang="en-US" sz="3600" dirty="0" smtClean="0">
                <a:solidFill>
                  <a:srgbClr val="FFFF66"/>
                </a:solidFill>
              </a:rPr>
              <a:t> y </a:t>
            </a:r>
            <a:r>
              <a:rPr lang="en-US" sz="3600" dirty="0" err="1" smtClean="0">
                <a:solidFill>
                  <a:srgbClr val="FFFF66"/>
                </a:solidFill>
              </a:rPr>
              <a:t>experiencias</a:t>
            </a:r>
            <a:r>
              <a:rPr lang="en-US" sz="3600" dirty="0" smtClean="0">
                <a:solidFill>
                  <a:srgbClr val="FFFF66"/>
                </a:solidFill>
              </a:rPr>
              <a:t> en el </a:t>
            </a:r>
            <a:r>
              <a:rPr lang="en-US" sz="3600" dirty="0" err="1" smtClean="0">
                <a:solidFill>
                  <a:srgbClr val="FFFF66"/>
                </a:solidFill>
              </a:rPr>
              <a:t>ámbito</a:t>
            </a:r>
            <a:r>
              <a:rPr lang="en-US" sz="3600" dirty="0" smtClean="0">
                <a:solidFill>
                  <a:srgbClr val="FFFF66"/>
                </a:solidFill>
              </a:rPr>
              <a:t> </a:t>
            </a:r>
            <a:r>
              <a:rPr lang="en-US" sz="3600" dirty="0" err="1" smtClean="0">
                <a:solidFill>
                  <a:srgbClr val="FFFF66"/>
                </a:solidFill>
              </a:rPr>
              <a:t>religioso</a:t>
            </a:r>
            <a:endParaRPr lang="en-US" sz="3600" dirty="0" smtClean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844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73038"/>
            <a:ext cx="7924800" cy="796950"/>
          </a:xfrm>
        </p:spPr>
        <p:txBody>
          <a:bodyPr/>
          <a:lstStyle/>
          <a:p>
            <a:r>
              <a:rPr lang="en-US" b="1" dirty="0" err="1" smtClean="0">
                <a:solidFill>
                  <a:srgbClr val="FFFF66"/>
                </a:solidFill>
              </a:rPr>
              <a:t>Publicaciones</a:t>
            </a:r>
            <a:r>
              <a:rPr lang="en-US" b="1" dirty="0" smtClean="0">
                <a:solidFill>
                  <a:srgbClr val="FFFF66"/>
                </a:solidFill>
              </a:rPr>
              <a:t> y </a:t>
            </a:r>
            <a:r>
              <a:rPr lang="en-US" b="1" dirty="0" err="1" smtClean="0">
                <a:solidFill>
                  <a:srgbClr val="FFFF66"/>
                </a:solidFill>
              </a:rPr>
              <a:t>recursos</a:t>
            </a:r>
            <a:r>
              <a:rPr lang="en-US" b="1" dirty="0" smtClean="0">
                <a:solidFill>
                  <a:srgbClr val="FFFF66"/>
                </a:solidFill>
              </a:rPr>
              <a:t> del </a:t>
            </a:r>
            <a:r>
              <a:rPr lang="en-US" b="1" dirty="0" err="1" smtClean="0">
                <a:solidFill>
                  <a:srgbClr val="FFFF66"/>
                </a:solidFill>
              </a:rPr>
              <a:t>proyecto</a:t>
            </a:r>
            <a:r>
              <a:rPr lang="en-US" b="1" dirty="0" smtClean="0">
                <a:solidFill>
                  <a:srgbClr val="FFFF66"/>
                </a:solidFill>
              </a:rPr>
              <a:t> </a:t>
            </a:r>
            <a:r>
              <a:rPr lang="en-US" b="1" dirty="0" err="1" smtClean="0">
                <a:solidFill>
                  <a:srgbClr val="FFFF66"/>
                </a:solidFill>
              </a:rPr>
              <a:t>aceptación</a:t>
            </a:r>
            <a:r>
              <a:rPr lang="en-US" b="1" dirty="0" smtClean="0">
                <a:solidFill>
                  <a:srgbClr val="FFFF66"/>
                </a:solidFill>
              </a:rPr>
              <a:t> familiar</a:t>
            </a:r>
            <a:endParaRPr lang="en-US" b="1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484783"/>
            <a:ext cx="7924800" cy="515074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Librito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educativo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para</a:t>
            </a:r>
            <a:r>
              <a:rPr lang="en-US" sz="2400" dirty="0" smtClean="0">
                <a:solidFill>
                  <a:srgbClr val="FFFF66"/>
                </a:solidFill>
              </a:rPr>
              <a:t> la </a:t>
            </a:r>
            <a:r>
              <a:rPr lang="en-US" sz="2400" dirty="0" err="1" smtClean="0">
                <a:solidFill>
                  <a:srgbClr val="FFFF66"/>
                </a:solidFill>
              </a:rPr>
              <a:t>familia</a:t>
            </a:r>
            <a:endParaRPr lang="en-US" sz="2400" dirty="0" smtClean="0">
              <a:solidFill>
                <a:srgbClr val="FFFF66"/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Español</a:t>
            </a:r>
            <a:r>
              <a:rPr lang="en-US" sz="2400" dirty="0" smtClean="0">
                <a:solidFill>
                  <a:srgbClr val="FFFF66"/>
                </a:solidFill>
              </a:rPr>
              <a:t>, </a:t>
            </a:r>
            <a:r>
              <a:rPr lang="en-US" sz="2400" dirty="0" err="1" smtClean="0">
                <a:solidFill>
                  <a:srgbClr val="FFFF66"/>
                </a:solidFill>
              </a:rPr>
              <a:t>inglés</a:t>
            </a:r>
            <a:r>
              <a:rPr lang="en-US" sz="2400" dirty="0" smtClean="0">
                <a:solidFill>
                  <a:srgbClr val="FFFF66"/>
                </a:solidFill>
              </a:rPr>
              <a:t> y chino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Adaptacion</a:t>
            </a:r>
            <a:r>
              <a:rPr lang="en-US" sz="2400" dirty="0" smtClean="0">
                <a:solidFill>
                  <a:srgbClr val="FFFF66"/>
                </a:solidFill>
              </a:rPr>
              <a:t> a </a:t>
            </a:r>
            <a:r>
              <a:rPr lang="en-US" sz="2400" dirty="0" err="1" smtClean="0">
                <a:solidFill>
                  <a:srgbClr val="FFFF66"/>
                </a:solidFill>
              </a:rPr>
              <a:t>varias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religiones</a:t>
            </a: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Versiones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para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gente</a:t>
            </a:r>
            <a:r>
              <a:rPr lang="en-US" sz="2400" dirty="0" smtClean="0">
                <a:solidFill>
                  <a:srgbClr val="FFFF66"/>
                </a:solidFill>
              </a:rPr>
              <a:t> con </a:t>
            </a:r>
            <a:r>
              <a:rPr lang="en-US" sz="2400" dirty="0" err="1" smtClean="0">
                <a:solidFill>
                  <a:srgbClr val="FFFF66"/>
                </a:solidFill>
              </a:rPr>
              <a:t>baja</a:t>
            </a:r>
            <a:endParaRPr lang="en-US" sz="2400" dirty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solidFill>
                  <a:srgbClr val="FFFF66"/>
                </a:solidFill>
              </a:rPr>
              <a:t>h</a:t>
            </a:r>
            <a:r>
              <a:rPr lang="en-US" sz="2400" dirty="0" err="1" smtClean="0">
                <a:solidFill>
                  <a:srgbClr val="FFFF66"/>
                </a:solidFill>
              </a:rPr>
              <a:t>abilidad</a:t>
            </a:r>
            <a:r>
              <a:rPr lang="en-US" sz="2400" dirty="0" smtClean="0">
                <a:solidFill>
                  <a:srgbClr val="FFFF66"/>
                </a:solidFill>
              </a:rPr>
              <a:t> de </a:t>
            </a:r>
            <a:r>
              <a:rPr lang="en-US" sz="2400" dirty="0" err="1" smtClean="0">
                <a:solidFill>
                  <a:srgbClr val="FFFF66"/>
                </a:solidFill>
              </a:rPr>
              <a:t>lectura</a:t>
            </a: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Primera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guía</a:t>
            </a:r>
            <a:r>
              <a:rPr lang="en-US" sz="2400" dirty="0" smtClean="0">
                <a:solidFill>
                  <a:srgbClr val="FFFF66"/>
                </a:solidFill>
              </a:rPr>
              <a:t> de </a:t>
            </a:r>
            <a:r>
              <a:rPr lang="en-US" sz="2400" dirty="0" err="1" smtClean="0">
                <a:solidFill>
                  <a:srgbClr val="FFFF66"/>
                </a:solidFill>
              </a:rPr>
              <a:t>mejores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prácticas</a:t>
            </a:r>
            <a:endParaRPr lang="en-US" sz="2400" dirty="0" smtClean="0">
              <a:solidFill>
                <a:srgbClr val="FFFF66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FFFF66"/>
                </a:solidFill>
              </a:rPr>
              <a:t>Para </a:t>
            </a:r>
            <a:r>
              <a:rPr lang="en-US" sz="2400" dirty="0" err="1" smtClean="0">
                <a:solidFill>
                  <a:srgbClr val="FFFF66"/>
                </a:solidFill>
              </a:rPr>
              <a:t>prevención</a:t>
            </a:r>
            <a:r>
              <a:rPr lang="en-US" sz="2400" dirty="0" smtClean="0">
                <a:solidFill>
                  <a:srgbClr val="FFFF66"/>
                </a:solidFill>
              </a:rPr>
              <a:t> de </a:t>
            </a:r>
            <a:r>
              <a:rPr lang="en-US" sz="2400" dirty="0" err="1" smtClean="0">
                <a:solidFill>
                  <a:srgbClr val="FFFF66"/>
                </a:solidFill>
              </a:rPr>
              <a:t>suicidio</a:t>
            </a:r>
            <a:r>
              <a:rPr lang="en-US" sz="2400" dirty="0" smtClean="0">
                <a:solidFill>
                  <a:srgbClr val="FFFF66"/>
                </a:solidFill>
              </a:rPr>
              <a:t> de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>
                <a:solidFill>
                  <a:srgbClr val="FFFF66"/>
                </a:solidFill>
              </a:rPr>
              <a:t>Jóvenes</a:t>
            </a:r>
            <a:r>
              <a:rPr lang="en-US" sz="2400" dirty="0" smtClean="0">
                <a:solidFill>
                  <a:srgbClr val="FFFF66"/>
                </a:solidFill>
              </a:rPr>
              <a:t> y </a:t>
            </a:r>
            <a:r>
              <a:rPr lang="en-US" sz="2400" dirty="0" err="1" smtClean="0">
                <a:solidFill>
                  <a:srgbClr val="FFFF66"/>
                </a:solidFill>
              </a:rPr>
              <a:t>adultos</a:t>
            </a:r>
            <a:r>
              <a:rPr lang="en-US" sz="2400" dirty="0" smtClean="0">
                <a:solidFill>
                  <a:srgbClr val="FFFF66"/>
                </a:solidFill>
              </a:rPr>
              <a:t> </a:t>
            </a:r>
            <a:r>
              <a:rPr lang="en-US" sz="2400" dirty="0" err="1" smtClean="0">
                <a:solidFill>
                  <a:srgbClr val="FFFF66"/>
                </a:solidFill>
              </a:rPr>
              <a:t>jóvenes</a:t>
            </a:r>
            <a:r>
              <a:rPr lang="en-US" sz="2400" dirty="0" smtClean="0">
                <a:solidFill>
                  <a:srgbClr val="FFFF66"/>
                </a:solidFill>
              </a:rPr>
              <a:t> LGBT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2800350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PR_Seal Shiny Gold2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50" y="260648"/>
            <a:ext cx="1412776" cy="141277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706860" y="6021288"/>
            <a:ext cx="501726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Best Practices Registry for Suicide </a:t>
            </a:r>
            <a:r>
              <a:rPr lang="en-GB" sz="1600" b="1" dirty="0" err="1" smtClean="0">
                <a:solidFill>
                  <a:srgbClr val="FFFF66"/>
                </a:solidFill>
                <a:latin typeface="Arial" charset="0"/>
              </a:rPr>
              <a:t>Prvention</a:t>
            </a:r>
            <a:r>
              <a:rPr lang="en-GB" sz="1600" b="1" dirty="0" smtClean="0">
                <a:solidFill>
                  <a:srgbClr val="FFFF66"/>
                </a:solidFill>
                <a:latin typeface="Arial" charset="0"/>
              </a:rPr>
              <a:t>            	      U.S. Government</a:t>
            </a:r>
            <a:endParaRPr lang="en-GB" sz="1600" b="1" dirty="0">
              <a:solidFill>
                <a:srgbClr val="FFFF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0622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04800" y="184150"/>
            <a:ext cx="8534400" cy="914400"/>
          </a:xfrm>
        </p:spPr>
        <p:txBody>
          <a:bodyPr/>
          <a:lstStyle/>
          <a:p>
            <a:r>
              <a:rPr lang="en-US" sz="49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Series en video del </a:t>
            </a:r>
            <a:r>
              <a:rPr lang="en-US" sz="3200" b="1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Proyecto</a:t>
            </a:r>
            <a:r>
              <a:rPr lang="en-US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FAP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3962400" y="2743200"/>
            <a:ext cx="5029200" cy="362160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Muestran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diversos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modelos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familias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con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hijos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LGBT</a:t>
            </a:r>
          </a:p>
          <a:p>
            <a:endParaRPr lang="en-US" sz="5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Educan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las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familias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proveedores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sobre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los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comportamientos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aceptación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rechazo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para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ayudar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reducir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el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rechazo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aumentar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el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apoyo</a:t>
            </a:r>
            <a:endParaRPr lang="en-US" sz="18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5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Mostrar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que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las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familias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los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jóvenes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LBT y los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prestadores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servicios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pueden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apoyar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hijos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</a:p>
          <a:p>
            <a:endParaRPr lang="en-US" sz="5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3" y="2492896"/>
            <a:ext cx="3421062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2" name="Rectangle 12"/>
          <p:cNvSpPr>
            <a:spLocks noChangeArrowheads="1"/>
          </p:cNvSpPr>
          <p:nvPr/>
        </p:nvSpPr>
        <p:spPr bwMode="auto">
          <a:xfrm>
            <a:off x="2573338" y="10668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 algn="ct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i="1" dirty="0" smtClean="0">
                <a:solidFill>
                  <a:srgbClr val="FFFF00"/>
                </a:solidFill>
                <a:latin typeface="Arial" charset="0"/>
              </a:rPr>
              <a:t>En </a:t>
            </a:r>
            <a:r>
              <a:rPr lang="en-GB" sz="3200" i="1" dirty="0" err="1" smtClean="0">
                <a:solidFill>
                  <a:srgbClr val="FFFF00"/>
                </a:solidFill>
                <a:latin typeface="Arial" charset="0"/>
              </a:rPr>
              <a:t>desarrollo</a:t>
            </a:r>
            <a:endParaRPr lang="en-GB" sz="3200" i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45063" name="Rectangle 12"/>
          <p:cNvSpPr>
            <a:spLocks noChangeArrowheads="1"/>
          </p:cNvSpPr>
          <p:nvPr/>
        </p:nvSpPr>
        <p:spPr bwMode="auto">
          <a:xfrm>
            <a:off x="609600" y="18288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 algn="ctr"/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Muestran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la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trayectoria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de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familias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diversas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desde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el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conflicto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al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apoyo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de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sus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1600" i="1" dirty="0" err="1" smtClean="0">
                <a:solidFill>
                  <a:srgbClr val="FFFF00"/>
                </a:solidFill>
                <a:latin typeface="Arial" charset="0"/>
              </a:rPr>
              <a:t>hijos</a:t>
            </a:r>
            <a:r>
              <a:rPr lang="en-US" sz="1600" i="1" dirty="0" smtClean="0">
                <a:solidFill>
                  <a:srgbClr val="FFFF00"/>
                </a:solidFill>
                <a:latin typeface="Arial" charset="0"/>
              </a:rPr>
              <a:t> LGBT</a:t>
            </a:r>
            <a:endParaRPr lang="en-US" sz="1600" i="1" dirty="0">
              <a:solidFill>
                <a:srgbClr val="FFFF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86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04800" y="184150"/>
            <a:ext cx="8534400" cy="914400"/>
          </a:xfrm>
        </p:spPr>
        <p:txBody>
          <a:bodyPr/>
          <a:lstStyle/>
          <a:p>
            <a:pPr algn="ctr"/>
            <a:r>
              <a:rPr lang="en-US" sz="3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Family acceptance project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>
          <a:xfrm>
            <a:off x="3995936" y="1988840"/>
            <a:ext cx="4858072" cy="468052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Nuevo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modelo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familiar de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servicios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atención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.</a:t>
            </a:r>
          </a:p>
          <a:p>
            <a:endParaRPr lang="en-US" sz="1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Herramientas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evaluación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educación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familiar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basados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en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evidencia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científica</a:t>
            </a:r>
            <a:endParaRPr lang="en-US" sz="2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1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Capacitación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para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quienes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influyen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en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politicas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públicas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políticos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proveedores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servicios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salud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salud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mental,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familias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educadores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jóvenes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para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ayudar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que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las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familias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comprendan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como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apoyar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a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sus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hijos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LGBT</a:t>
            </a:r>
          </a:p>
          <a:p>
            <a:endParaRPr lang="en-US" sz="1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Capacitación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temas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de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estudio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para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instituciones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religiosas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,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consejeros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pastorales</a:t>
            </a:r>
            <a:r>
              <a:rPr lang="en-US" sz="2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y </a:t>
            </a:r>
            <a:r>
              <a:rPr lang="en-US" sz="2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clérigos</a:t>
            </a:r>
            <a:endParaRPr lang="en-US" sz="2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20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45062" name="Rectangle 12"/>
          <p:cNvSpPr>
            <a:spLocks noChangeArrowheads="1"/>
          </p:cNvSpPr>
          <p:nvPr/>
        </p:nvSpPr>
        <p:spPr bwMode="auto">
          <a:xfrm>
            <a:off x="2573338" y="10668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/>
          <a:p>
            <a:pPr algn="ct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i="1" dirty="0" err="1" smtClean="0">
                <a:solidFill>
                  <a:srgbClr val="FFFF00"/>
                </a:solidFill>
                <a:latin typeface="Arial" charset="0"/>
              </a:rPr>
              <a:t>Proyectos</a:t>
            </a:r>
            <a:r>
              <a:rPr lang="en-GB" sz="3200" i="1" dirty="0" smtClean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GB" sz="3200" i="1" dirty="0" err="1" smtClean="0">
                <a:solidFill>
                  <a:srgbClr val="FFFF00"/>
                </a:solidFill>
                <a:latin typeface="Arial" charset="0"/>
              </a:rPr>
              <a:t>futuros</a:t>
            </a:r>
            <a:endParaRPr lang="en-GB" sz="3200" i="1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32385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86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323528" y="3068960"/>
            <a:ext cx="8352928" cy="2569840"/>
          </a:xfrm>
        </p:spPr>
        <p:txBody>
          <a:bodyPr>
            <a:normAutofit fontScale="32500" lnSpcReduction="20000"/>
          </a:bodyPr>
          <a:lstStyle/>
          <a:p>
            <a:endParaRPr lang="es-MX" sz="8600" dirty="0"/>
          </a:p>
          <a:p>
            <a:r>
              <a:rPr lang="es-MX" sz="8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 advierte que “terapias” de cambio de orientación sexual no tienen justificación médica y amenazan bienestar de personas</a:t>
            </a:r>
          </a:p>
          <a:p>
            <a:endParaRPr lang="es-MX" dirty="0"/>
          </a:p>
          <a:p>
            <a:r>
              <a:rPr lang="es-MX" dirty="0"/>
              <a:t> </a:t>
            </a:r>
          </a:p>
          <a:p>
            <a:endParaRPr lang="es-MX" dirty="0"/>
          </a:p>
          <a:p>
            <a:r>
              <a:rPr lang="es-MX" dirty="0"/>
              <a:t>Washington, D.C., 17 de mayo de 2012 (OPS/OMS) —  Los supuestos servicios de “curación” de personas con orientación sexual no heterosexual carecen de justificación médica y representan una grave amenaza para la salud y el bienestar de las personas afectadas, señala un posicionamiento técnico de la Organización Panamericana de la Salud (OPS), lanzado el 17 de mayo, que conmemora el Día Internacional contra la Homofobia. </a:t>
            </a:r>
          </a:p>
          <a:p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656183"/>
          </a:xfrm>
        </p:spPr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851432" cy="220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792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Organización panamericana de la salud OPS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MX" sz="2800" b="1" dirty="0" smtClean="0">
              <a:latin typeface="Calibri" pitchFamily="34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MX" sz="2800" b="1" dirty="0" smtClean="0">
                <a:latin typeface="Calibri" pitchFamily="34" charset="0"/>
                <a:cs typeface="Arial" charset="0"/>
              </a:rPr>
              <a:t>En </a:t>
            </a:r>
            <a:r>
              <a:rPr lang="es-MX" sz="2800" b="1" dirty="0">
                <a:latin typeface="Calibri" pitchFamily="34" charset="0"/>
                <a:cs typeface="Arial" charset="0"/>
              </a:rPr>
              <a:t>este posicionamiento técnico, se observa que no existe ningún 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estudio científico </a:t>
            </a:r>
            <a:r>
              <a:rPr lang="es-MX" sz="2800" b="1" dirty="0">
                <a:latin typeface="Calibri" pitchFamily="34" charset="0"/>
                <a:cs typeface="Arial" charset="0"/>
              </a:rPr>
              <a:t>riguroso que demuestre la eficacia de los esfuerzos de cambio 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de orientación </a:t>
            </a:r>
            <a:r>
              <a:rPr lang="es-MX" sz="2800" b="1" dirty="0">
                <a:latin typeface="Calibri" pitchFamily="34" charset="0"/>
                <a:cs typeface="Arial" charset="0"/>
              </a:rPr>
              <a:t>sexual. Al mismo tiempo, constata que hay muchos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MX" sz="2800" b="1" dirty="0">
                <a:latin typeface="Calibri" pitchFamily="34" charset="0"/>
                <a:cs typeface="Arial" charset="0"/>
              </a:rPr>
              <a:t>testimonios sobre los daños graves a la salud mental y física que 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estos “servicios</a:t>
            </a:r>
            <a:r>
              <a:rPr lang="es-MX" sz="2800" b="1" dirty="0">
                <a:latin typeface="Calibri" pitchFamily="34" charset="0"/>
                <a:cs typeface="Arial" charset="0"/>
              </a:rPr>
              <a:t>” pueden causar. La represión de la orientación sexual ha 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sido asociada </a:t>
            </a:r>
            <a:r>
              <a:rPr lang="es-MX" sz="2800" b="1" dirty="0">
                <a:latin typeface="Calibri" pitchFamily="34" charset="0"/>
                <a:cs typeface="Arial" charset="0"/>
              </a:rPr>
              <a:t>con sentimientos de culpa y vergüenza, depresión, ansiedad, 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e inclusive </a:t>
            </a:r>
            <a:r>
              <a:rPr lang="es-MX" sz="2800" b="1" dirty="0">
                <a:latin typeface="Calibri" pitchFamily="34" charset="0"/>
                <a:cs typeface="Arial" charset="0"/>
              </a:rPr>
              <a:t>suicidio</a:t>
            </a:r>
            <a:r>
              <a:rPr lang="es-MX" sz="2800" b="1" dirty="0" smtClean="0">
                <a:latin typeface="Calibri" pitchFamily="34" charset="0"/>
                <a:cs typeface="Arial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s-MX" sz="2800" b="1" dirty="0">
              <a:latin typeface="Calibri" pitchFamily="34" charset="0"/>
              <a:cs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s-MX" sz="2800" b="1" dirty="0" smtClean="0">
                <a:latin typeface="Calibri" pitchFamily="34" charset="0"/>
                <a:cs typeface="Arial" charset="0"/>
              </a:rPr>
              <a:t>Estado de California Octubre 2012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742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531440"/>
            <a:ext cx="8534400" cy="1949078"/>
          </a:xfrm>
        </p:spPr>
        <p:txBody>
          <a:bodyPr/>
          <a:lstStyle/>
          <a:p>
            <a:pPr algn="ctr"/>
            <a:r>
              <a:rPr lang="es-MX" sz="2800" dirty="0" smtClean="0"/>
              <a:t>Gay </a:t>
            </a:r>
            <a:r>
              <a:rPr lang="es-MX" sz="2800" dirty="0" err="1" smtClean="0"/>
              <a:t>Lesbian</a:t>
            </a:r>
            <a:r>
              <a:rPr lang="es-MX" sz="2800" dirty="0" smtClean="0"/>
              <a:t> </a:t>
            </a:r>
            <a:r>
              <a:rPr lang="es-MX" sz="2800" dirty="0" err="1" smtClean="0"/>
              <a:t>Straight</a:t>
            </a:r>
            <a:r>
              <a:rPr lang="es-MX" sz="2800" dirty="0" smtClean="0"/>
              <a:t> </a:t>
            </a:r>
            <a:r>
              <a:rPr lang="es-MX" sz="2800" dirty="0" err="1" smtClean="0"/>
              <a:t>education</a:t>
            </a:r>
            <a:r>
              <a:rPr lang="es-MX" sz="2800" dirty="0" smtClean="0"/>
              <a:t> Network</a:t>
            </a:r>
            <a:br>
              <a:rPr lang="es-MX" sz="2800" dirty="0" smtClean="0"/>
            </a:br>
            <a:r>
              <a:rPr lang="es-MX" sz="2800" dirty="0" smtClean="0"/>
              <a:t>GLSEN.ORG</a:t>
            </a:r>
            <a:br>
              <a:rPr lang="es-MX" sz="2800" dirty="0" smtClean="0"/>
            </a:br>
            <a:r>
              <a:rPr lang="es-MX" sz="2800" dirty="0" smtClean="0"/>
              <a:t>Encuesta De clima escolar EEUU 2011</a:t>
            </a: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sz="2000" dirty="0" smtClean="0"/>
              <a:t>COMENTARIOS PERJUDICIALES EN LA ESCUELA</a:t>
            </a:r>
            <a:endParaRPr lang="es-MX" sz="2000" dirty="0"/>
          </a:p>
          <a:p>
            <a:r>
              <a:rPr lang="es-MX" sz="2000" dirty="0" smtClean="0"/>
              <a:t>84.9</a:t>
            </a:r>
            <a:r>
              <a:rPr lang="es-MX" sz="2000" dirty="0"/>
              <a:t>% de estudiantes oyeron la palabra </a:t>
            </a:r>
            <a:r>
              <a:rPr lang="es-MX" sz="2000" dirty="0" smtClean="0"/>
              <a:t> “</a:t>
            </a:r>
            <a:r>
              <a:rPr lang="es-MX" sz="2000" dirty="0"/>
              <a:t>gay” usada de una manera </a:t>
            </a:r>
            <a:r>
              <a:rPr lang="es-MX" sz="2000" dirty="0" smtClean="0"/>
              <a:t>peyorativa</a:t>
            </a:r>
          </a:p>
          <a:p>
            <a:endParaRPr lang="es-MX" sz="2000" dirty="0"/>
          </a:p>
          <a:p>
            <a:r>
              <a:rPr lang="es-MX" sz="2000" dirty="0"/>
              <a:t>71.3% oyeron otros comentarios </a:t>
            </a:r>
            <a:r>
              <a:rPr lang="es-MX" sz="2000" dirty="0" smtClean="0"/>
              <a:t>homofóbicos </a:t>
            </a:r>
            <a:r>
              <a:rPr lang="es-MX" sz="2000" dirty="0"/>
              <a:t>(por ejemplo, “tortillera” o </a:t>
            </a:r>
            <a:r>
              <a:rPr lang="es-MX" sz="2000" dirty="0" smtClean="0"/>
              <a:t>“</a:t>
            </a:r>
            <a:r>
              <a:rPr lang="es-MX" sz="2000" dirty="0"/>
              <a:t>maricón”) frecuentemente o a menudo</a:t>
            </a:r>
            <a:r>
              <a:rPr lang="es-MX" sz="2000" dirty="0" smtClean="0"/>
              <a:t>.</a:t>
            </a:r>
          </a:p>
          <a:p>
            <a:endParaRPr lang="es-MX" sz="2000" dirty="0"/>
          </a:p>
          <a:p>
            <a:r>
              <a:rPr lang="es-MX" sz="2000" dirty="0"/>
              <a:t>56.9% de estudiantes oyeron comentarios </a:t>
            </a:r>
            <a:r>
              <a:rPr lang="es-MX" sz="2000" dirty="0" smtClean="0"/>
              <a:t>homofóbicos </a:t>
            </a:r>
            <a:r>
              <a:rPr lang="es-MX" sz="2000" dirty="0"/>
              <a:t>por parte de sus profesores </a:t>
            </a:r>
            <a:r>
              <a:rPr lang="es-MX" sz="2000" dirty="0" smtClean="0"/>
              <a:t>y </a:t>
            </a:r>
            <a:r>
              <a:rPr lang="es-MX" sz="2000" dirty="0"/>
              <a:t>otros miembros del personal </a:t>
            </a:r>
            <a:r>
              <a:rPr lang="es-MX" sz="2000" dirty="0" smtClean="0"/>
              <a:t>escolar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1947402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SuperStock_1491R-10386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3" r="1363"/>
          <a:stretch>
            <a:fillRect/>
          </a:stretch>
        </p:blipFill>
        <p:spPr bwMode="auto">
          <a:xfrm>
            <a:off x="-41275" y="1857375"/>
            <a:ext cx="302895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5" descr="ist2_5106943-king-c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25" y="333375"/>
            <a:ext cx="2595563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6" descr="cj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068638"/>
            <a:ext cx="230187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797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dirty="0">
                <a:solidFill>
                  <a:srgbClr val="FFFFFF"/>
                </a:solidFill>
              </a:rPr>
              <a:t>Gay </a:t>
            </a:r>
            <a:r>
              <a:rPr lang="es-MX" sz="2800" dirty="0" err="1">
                <a:solidFill>
                  <a:srgbClr val="FFFFFF"/>
                </a:solidFill>
              </a:rPr>
              <a:t>Lesbian</a:t>
            </a:r>
            <a:r>
              <a:rPr lang="es-MX" sz="2800" dirty="0">
                <a:solidFill>
                  <a:srgbClr val="FFFFFF"/>
                </a:solidFill>
              </a:rPr>
              <a:t> </a:t>
            </a:r>
            <a:r>
              <a:rPr lang="es-MX" sz="2800" dirty="0" err="1">
                <a:solidFill>
                  <a:srgbClr val="FFFFFF"/>
                </a:solidFill>
              </a:rPr>
              <a:t>Straight</a:t>
            </a:r>
            <a:r>
              <a:rPr lang="es-MX" sz="2800" dirty="0">
                <a:solidFill>
                  <a:srgbClr val="FFFFFF"/>
                </a:solidFill>
              </a:rPr>
              <a:t> </a:t>
            </a:r>
            <a:r>
              <a:rPr lang="es-MX" sz="2800" dirty="0" err="1">
                <a:solidFill>
                  <a:srgbClr val="FFFFFF"/>
                </a:solidFill>
              </a:rPr>
              <a:t>education</a:t>
            </a:r>
            <a:r>
              <a:rPr lang="es-MX" sz="2800" dirty="0">
                <a:solidFill>
                  <a:srgbClr val="FFFFFF"/>
                </a:solidFill>
              </a:rPr>
              <a:t> Network</a:t>
            </a:r>
            <a:br>
              <a:rPr lang="es-MX" sz="2800" dirty="0">
                <a:solidFill>
                  <a:srgbClr val="FFFFFF"/>
                </a:solidFill>
              </a:rPr>
            </a:br>
            <a:r>
              <a:rPr lang="es-MX" sz="2800" dirty="0">
                <a:solidFill>
                  <a:srgbClr val="FFFFFF"/>
                </a:solidFill>
              </a:rPr>
              <a:t>GLSEN.ORG</a:t>
            </a:r>
            <a:br>
              <a:rPr lang="es-MX" sz="2800" dirty="0">
                <a:solidFill>
                  <a:srgbClr val="FFFFFF"/>
                </a:solidFill>
              </a:rPr>
            </a:br>
            <a:r>
              <a:rPr lang="es-MX" sz="2800" dirty="0">
                <a:solidFill>
                  <a:srgbClr val="FFFFFF"/>
                </a:solidFill>
              </a:rPr>
              <a:t>Encuesta De clima escolar EEUU 2011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2000" dirty="0" smtClean="0"/>
              <a:t>SEGURIDAD Y PERSECUSIÓN EN LA ESCUELA</a:t>
            </a:r>
          </a:p>
          <a:p>
            <a:endParaRPr lang="es-MX" sz="2000" dirty="0"/>
          </a:p>
          <a:p>
            <a:r>
              <a:rPr lang="es-MX" sz="2000" dirty="0"/>
              <a:t>81.9% fueron acosados verbalmente (es </a:t>
            </a:r>
            <a:r>
              <a:rPr lang="es-MX" sz="2000" dirty="0" smtClean="0"/>
              <a:t>decir</a:t>
            </a:r>
            <a:r>
              <a:rPr lang="es-MX" sz="2000" dirty="0"/>
              <a:t>, insultados o amenazados</a:t>
            </a:r>
            <a:r>
              <a:rPr lang="es-MX" sz="2000" dirty="0" smtClean="0"/>
              <a:t>)</a:t>
            </a:r>
          </a:p>
          <a:p>
            <a:endParaRPr lang="es-MX" sz="2000" dirty="0" smtClean="0"/>
          </a:p>
          <a:p>
            <a:r>
              <a:rPr lang="es-MX" sz="2000" dirty="0"/>
              <a:t>38.3% fueron acosados físicamente (es </a:t>
            </a:r>
            <a:r>
              <a:rPr lang="es-MX" sz="2000" dirty="0" smtClean="0"/>
              <a:t>decir</a:t>
            </a:r>
            <a:r>
              <a:rPr lang="es-MX" sz="2000" dirty="0"/>
              <a:t>, empujados</a:t>
            </a:r>
            <a:r>
              <a:rPr lang="es-MX" sz="2000" dirty="0" smtClean="0"/>
              <a:t>)</a:t>
            </a:r>
          </a:p>
          <a:p>
            <a:endParaRPr lang="es-MX" sz="2000" dirty="0"/>
          </a:p>
          <a:p>
            <a:r>
              <a:rPr lang="es-MX" sz="2000" dirty="0"/>
              <a:t>55.2% de los estudiantes LGBT fueron </a:t>
            </a:r>
            <a:r>
              <a:rPr lang="es-MX" sz="2000" dirty="0" smtClean="0"/>
              <a:t>acosados </a:t>
            </a:r>
            <a:r>
              <a:rPr lang="es-MX" sz="2000" dirty="0"/>
              <a:t>mediante medios electrónicos (por </a:t>
            </a:r>
            <a:r>
              <a:rPr lang="es-MX" sz="2000" dirty="0" smtClean="0"/>
              <a:t>ejemplo</a:t>
            </a:r>
            <a:r>
              <a:rPr lang="es-MX" sz="2000" dirty="0"/>
              <a:t>, mensajes de texto, o la publicación </a:t>
            </a:r>
            <a:r>
              <a:rPr lang="es-MX" sz="2000" dirty="0" smtClean="0"/>
              <a:t>de </a:t>
            </a:r>
            <a:r>
              <a:rPr lang="es-MX" sz="2000" dirty="0"/>
              <a:t>mensajes en Facebook</a:t>
            </a:r>
            <a:r>
              <a:rPr lang="es-MX" sz="2000" dirty="0" smtClean="0"/>
              <a:t>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569821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 dirty="0">
                <a:solidFill>
                  <a:srgbClr val="FFFFFF"/>
                </a:solidFill>
              </a:rPr>
              <a:t>Gay </a:t>
            </a:r>
            <a:r>
              <a:rPr lang="es-MX" sz="2800" dirty="0" err="1">
                <a:solidFill>
                  <a:srgbClr val="FFFFFF"/>
                </a:solidFill>
              </a:rPr>
              <a:t>Lesbian</a:t>
            </a:r>
            <a:r>
              <a:rPr lang="es-MX" sz="2800" dirty="0">
                <a:solidFill>
                  <a:srgbClr val="FFFFFF"/>
                </a:solidFill>
              </a:rPr>
              <a:t> </a:t>
            </a:r>
            <a:r>
              <a:rPr lang="es-MX" sz="2800" dirty="0" err="1">
                <a:solidFill>
                  <a:srgbClr val="FFFFFF"/>
                </a:solidFill>
              </a:rPr>
              <a:t>Straight</a:t>
            </a:r>
            <a:r>
              <a:rPr lang="es-MX" sz="2800" dirty="0">
                <a:solidFill>
                  <a:srgbClr val="FFFFFF"/>
                </a:solidFill>
              </a:rPr>
              <a:t> </a:t>
            </a:r>
            <a:r>
              <a:rPr lang="es-MX" sz="2800" dirty="0" err="1">
                <a:solidFill>
                  <a:srgbClr val="FFFFFF"/>
                </a:solidFill>
              </a:rPr>
              <a:t>education</a:t>
            </a:r>
            <a:r>
              <a:rPr lang="es-MX" sz="2800" dirty="0">
                <a:solidFill>
                  <a:srgbClr val="FFFFFF"/>
                </a:solidFill>
              </a:rPr>
              <a:t> Network</a:t>
            </a:r>
            <a:br>
              <a:rPr lang="es-MX" sz="2800" dirty="0">
                <a:solidFill>
                  <a:srgbClr val="FFFFFF"/>
                </a:solidFill>
              </a:rPr>
            </a:br>
            <a:r>
              <a:rPr lang="es-MX" sz="2800" dirty="0">
                <a:solidFill>
                  <a:srgbClr val="FFFFFF"/>
                </a:solidFill>
              </a:rPr>
              <a:t>GLSEN.ORG</a:t>
            </a:r>
            <a:br>
              <a:rPr lang="es-MX" sz="2800" dirty="0">
                <a:solidFill>
                  <a:srgbClr val="FFFFFF"/>
                </a:solidFill>
              </a:rPr>
            </a:br>
            <a:r>
              <a:rPr lang="es-MX" sz="2800" dirty="0">
                <a:solidFill>
                  <a:srgbClr val="FFFFFF"/>
                </a:solidFill>
              </a:rPr>
              <a:t>Encuesta De clima escolar EEUU 2011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MX" sz="2000" dirty="0"/>
              <a:t>60.4% de los estudiantes que habían sido acosados o asaltados en la escuela no le informaron esos casos al personal escolar, frecuentemente creyendo que el personal no habría hecho mucho o nada y hasta creían que la situación se habría empeorado si se lo hubieran informado al personal.</a:t>
            </a:r>
          </a:p>
          <a:p>
            <a:r>
              <a:rPr lang="es-MX" sz="2000" smtClean="0"/>
              <a:t>36.7</a:t>
            </a:r>
            <a:r>
              <a:rPr lang="es-MX" sz="2000" dirty="0"/>
              <a:t>% de los estudiantes que reportaron un caso han dicho que el personal escolar no hizo nada al ser informado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46436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sz="2800" dirty="0" smtClean="0"/>
              <a:t>Se contrapone </a:t>
            </a:r>
            <a:r>
              <a:rPr lang="es-MX" sz="2800" dirty="0"/>
              <a:t>a las visiones </a:t>
            </a:r>
            <a:r>
              <a:rPr lang="es-MX" sz="2800" dirty="0" smtClean="0"/>
              <a:t> conservadoras homofóbicas y </a:t>
            </a:r>
            <a:r>
              <a:rPr lang="es-MX" sz="2800" dirty="0" err="1" smtClean="0"/>
              <a:t>transfóbicas</a:t>
            </a:r>
            <a:r>
              <a:rPr lang="es-MX" sz="2800" dirty="0" smtClean="0"/>
              <a:t>.</a:t>
            </a:r>
          </a:p>
          <a:p>
            <a:endParaRPr lang="es-MX" sz="2800" dirty="0"/>
          </a:p>
          <a:p>
            <a:r>
              <a:rPr lang="es-MX" sz="2800" dirty="0" smtClean="0"/>
              <a:t>Rescatar los verdaderos valores familiares</a:t>
            </a:r>
            <a:endParaRPr lang="es-PE" sz="2800" dirty="0"/>
          </a:p>
          <a:p>
            <a:endParaRPr lang="es-PE" sz="2800" dirty="0"/>
          </a:p>
        </p:txBody>
      </p:sp>
      <p:pic>
        <p:nvPicPr>
          <p:cNvPr id="5" name="4 Marcador de contenido" descr="0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714876" y="2071678"/>
            <a:ext cx="4038600" cy="3357586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61392" y="1340768"/>
            <a:ext cx="4038600" cy="4429180"/>
          </a:xfrm>
        </p:spPr>
        <p:txBody>
          <a:bodyPr>
            <a:normAutofit/>
          </a:bodyPr>
          <a:lstStyle/>
          <a:p>
            <a:r>
              <a:rPr lang="es-MX" dirty="0"/>
              <a:t>E</a:t>
            </a:r>
            <a:r>
              <a:rPr lang="es-MX" dirty="0" smtClean="0"/>
              <a:t>strategia </a:t>
            </a:r>
            <a:r>
              <a:rPr lang="es-MX" dirty="0"/>
              <a:t>en base a la siguiente propuesta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714400" y="1988840"/>
            <a:ext cx="7571184" cy="4281339"/>
          </a:xfrm>
        </p:spPr>
        <p:txBody>
          <a:bodyPr>
            <a:normAutofit fontScale="25000" lnSpcReduction="20000"/>
          </a:bodyPr>
          <a:lstStyle/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</a:t>
            </a:r>
            <a:r>
              <a:rPr lang="es-MX" sz="6400" dirty="0" smtClean="0"/>
              <a:t>1.- Generar modelos de educación para madres y padres sobre la sexualidad y la       erradicación de prejuicios basados en la heterosexualidad obligatoria o </a:t>
            </a:r>
            <a:r>
              <a:rPr lang="es-MX" sz="6400" dirty="0" err="1" smtClean="0"/>
              <a:t>heteronormatividad</a:t>
            </a:r>
            <a:r>
              <a:rPr lang="es-MX" sz="6400" dirty="0" smtClean="0"/>
              <a:t>.</a:t>
            </a:r>
            <a:endParaRPr lang="es-PE" sz="6400" dirty="0" smtClean="0"/>
          </a:p>
          <a:p>
            <a:r>
              <a:rPr lang="es-MX" sz="6400" dirty="0" smtClean="0"/>
              <a:t>2.- Generar espacios seguros en el interior del hogar, donde se fomente el respeto y la igualdad de sus integrantes mas allá de su orientación sexual o identidad de género.</a:t>
            </a:r>
            <a:endParaRPr lang="es-PE" sz="6400" dirty="0" smtClean="0"/>
          </a:p>
          <a:p>
            <a:r>
              <a:rPr lang="es-MX" sz="6400" dirty="0" smtClean="0"/>
              <a:t>3.- Promover la convivencia entre madres y padres, hermanas y hermanos, reconociendo la diversidad como una cualidad y característica humana.</a:t>
            </a:r>
            <a:endParaRPr lang="es-PE" sz="6400" dirty="0" smtClean="0"/>
          </a:p>
          <a:p>
            <a:r>
              <a:rPr lang="es-MX" sz="6400" dirty="0" smtClean="0"/>
              <a:t>4.- Erradicar ideas “reparativas” en la búsqueda de la imposición de una </a:t>
            </a:r>
            <a:r>
              <a:rPr lang="es-MX" sz="6400" dirty="0" err="1" smtClean="0"/>
              <a:t>heteronormatividad</a:t>
            </a:r>
            <a:r>
              <a:rPr lang="es-MX" sz="6400" dirty="0" smtClean="0"/>
              <a:t>.</a:t>
            </a:r>
            <a:endParaRPr lang="es-PE" sz="6400" dirty="0" smtClean="0"/>
          </a:p>
          <a:p>
            <a:r>
              <a:rPr lang="es-MX" sz="6400" dirty="0" smtClean="0"/>
              <a:t>5.-Erradicación de la violencia, física o emocional, </a:t>
            </a:r>
            <a:r>
              <a:rPr lang="es-MX" sz="6400" dirty="0" err="1" smtClean="0"/>
              <a:t>intra</a:t>
            </a:r>
            <a:r>
              <a:rPr lang="es-MX" sz="6400" dirty="0" smtClean="0"/>
              <a:t> o </a:t>
            </a:r>
            <a:r>
              <a:rPr lang="es-MX" sz="6400" dirty="0" err="1" smtClean="0"/>
              <a:t>exofamiliar</a:t>
            </a:r>
            <a:r>
              <a:rPr lang="es-MX" sz="6400" dirty="0" smtClean="0"/>
              <a:t> como herramienta “reparativa” hacia características innatas e involuntarias de la niña o el niño, como la orientación sexual o la identidad o expresión de género.</a:t>
            </a:r>
            <a:endParaRPr lang="es-PE" sz="6400" dirty="0" smtClean="0"/>
          </a:p>
          <a:p>
            <a:r>
              <a:rPr lang="es-MX" sz="6400" dirty="0" smtClean="0"/>
              <a:t>6.-Promover entre madres y padres la idea del amor, la comprensión y la protección a sus hijas e hijos por encima de sus características personales, incluidas la orientación o preferencia sexual  y  la identidad de género.</a:t>
            </a:r>
            <a:endParaRPr lang="es-PE" sz="6400" dirty="0" smtClean="0"/>
          </a:p>
          <a:p>
            <a:endParaRPr lang="es-PE" dirty="0" smtClean="0"/>
          </a:p>
          <a:p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1024052"/>
          </a:xfrm>
        </p:spPr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C:\Users\Luis\Pictures\edgard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1830"/>
            <a:ext cx="2952328" cy="667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943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Tips</a:t>
            </a:r>
            <a:r>
              <a:rPr lang="es-MX" dirty="0" smtClean="0"/>
              <a:t> para maestros de primaria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Orientación sexual es tema de pareja  de amor</a:t>
            </a:r>
          </a:p>
          <a:p>
            <a:r>
              <a:rPr lang="es-MX" dirty="0" smtClean="0"/>
              <a:t>Respetar la diferencia que es una característica positiva</a:t>
            </a:r>
          </a:p>
          <a:p>
            <a:r>
              <a:rPr lang="es-MX" dirty="0" smtClean="0"/>
              <a:t>Que no se vale: Violencia emocional </a:t>
            </a:r>
            <a:r>
              <a:rPr lang="es-MX" dirty="0" err="1" smtClean="0"/>
              <a:t>psicologica</a:t>
            </a:r>
            <a:r>
              <a:rPr lang="es-MX" dirty="0" smtClean="0"/>
              <a:t> física</a:t>
            </a:r>
            <a:r>
              <a:rPr lang="es-MX" dirty="0"/>
              <a:t> </a:t>
            </a:r>
            <a:r>
              <a:rPr lang="es-MX" dirty="0" smtClean="0"/>
              <a:t>y  </a:t>
            </a:r>
            <a:r>
              <a:rPr lang="es-MX" dirty="0"/>
              <a:t>s</a:t>
            </a:r>
            <a:r>
              <a:rPr lang="es-MX" dirty="0" smtClean="0"/>
              <a:t>ocial</a:t>
            </a:r>
          </a:p>
          <a:p>
            <a:r>
              <a:rPr lang="es-MX" dirty="0" smtClean="0"/>
              <a:t>No se elije</a:t>
            </a:r>
          </a:p>
          <a:p>
            <a:r>
              <a:rPr lang="es-MX" dirty="0" smtClean="0"/>
              <a:t>Saber acompañar</a:t>
            </a:r>
          </a:p>
          <a:p>
            <a:r>
              <a:rPr lang="es-MX" dirty="0" smtClean="0"/>
              <a:t>Saber crear personas seguras, espacios seguros, momentos seguros.</a:t>
            </a:r>
          </a:p>
          <a:p>
            <a:r>
              <a:rPr lang="es-MX" dirty="0" smtClean="0"/>
              <a:t>Identificar cuando se promueven estereotipos</a:t>
            </a:r>
          </a:p>
          <a:p>
            <a:r>
              <a:rPr lang="es-MX" dirty="0" smtClean="0"/>
              <a:t>Buscar momentos de aprendizaje</a:t>
            </a:r>
          </a:p>
          <a:p>
            <a:r>
              <a:rPr lang="es-MX" dirty="0" smtClean="0"/>
              <a:t>Promover el respeto</a:t>
            </a:r>
          </a:p>
          <a:p>
            <a:r>
              <a:rPr lang="es-MX" dirty="0" smtClean="0"/>
              <a:t>Modelos positivos de gente gay</a:t>
            </a:r>
          </a:p>
          <a:p>
            <a:r>
              <a:rPr lang="es-MX" dirty="0" smtClean="0"/>
              <a:t>Ser hombre y mujer </a:t>
            </a:r>
            <a:r>
              <a:rPr lang="es-MX" dirty="0" err="1" smtClean="0"/>
              <a:t>tambien</a:t>
            </a:r>
            <a:r>
              <a:rPr lang="es-MX" dirty="0" smtClean="0"/>
              <a:t> viene en diferente formas</a:t>
            </a:r>
          </a:p>
          <a:p>
            <a:r>
              <a:rPr lang="es-MX" dirty="0" smtClean="0"/>
              <a:t>Hombres que les gusta el futbol y quienes no les gusta. Les gusta pintar. Roles y expresiones </a:t>
            </a:r>
            <a:r>
              <a:rPr lang="es-MX" smtClean="0"/>
              <a:t>de género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3267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428596" y="1857364"/>
            <a:ext cx="4038600" cy="4525963"/>
          </a:xfrm>
        </p:spPr>
        <p:txBody>
          <a:bodyPr>
            <a:normAutofit/>
          </a:bodyPr>
          <a:lstStyle/>
          <a:p>
            <a:r>
              <a:rPr lang="es-MX" sz="2000" dirty="0" smtClean="0"/>
              <a:t>Libros infantiles. </a:t>
            </a:r>
          </a:p>
          <a:p>
            <a:endParaRPr lang="es-MX" sz="2000" dirty="0" smtClean="0"/>
          </a:p>
          <a:p>
            <a:r>
              <a:rPr lang="es-MX" sz="2000" dirty="0"/>
              <a:t>E</a:t>
            </a:r>
            <a:r>
              <a:rPr lang="es-MX" sz="2000" dirty="0" smtClean="0"/>
              <a:t>scuelas </a:t>
            </a:r>
            <a:r>
              <a:rPr lang="es-MX" sz="2000" dirty="0"/>
              <a:t>que reciben </a:t>
            </a:r>
            <a:r>
              <a:rPr lang="es-MX" sz="2000" dirty="0" smtClean="0"/>
              <a:t>las </a:t>
            </a:r>
            <a:r>
              <a:rPr lang="es-MX" sz="2000" dirty="0"/>
              <a:t>diferentes expresiones de género, </a:t>
            </a:r>
            <a:endParaRPr lang="es-MX" sz="2000" dirty="0" smtClean="0"/>
          </a:p>
          <a:p>
            <a:r>
              <a:rPr lang="es-MX" sz="2000" dirty="0" smtClean="0"/>
              <a:t> Familias </a:t>
            </a:r>
            <a:r>
              <a:rPr lang="es-MX" sz="2000" dirty="0"/>
              <a:t>que aceptan y apoyan </a:t>
            </a:r>
            <a:r>
              <a:rPr lang="es-MX" sz="2000" dirty="0" smtClean="0"/>
              <a:t>a </a:t>
            </a:r>
            <a:r>
              <a:rPr lang="es-MX" sz="2000" dirty="0"/>
              <a:t>sus hijos </a:t>
            </a:r>
            <a:endParaRPr lang="es-MX" sz="2000" dirty="0" smtClean="0"/>
          </a:p>
          <a:p>
            <a:r>
              <a:rPr lang="es-MX" sz="2000" dirty="0" smtClean="0"/>
              <a:t>Libros </a:t>
            </a:r>
            <a:r>
              <a:rPr lang="es-MX" sz="2000" dirty="0"/>
              <a:t>para </a:t>
            </a:r>
            <a:r>
              <a:rPr lang="es-MX" sz="2000" dirty="0" smtClean="0"/>
              <a:t>padres</a:t>
            </a:r>
          </a:p>
          <a:p>
            <a:r>
              <a:rPr lang="es-MX" sz="2000" dirty="0"/>
              <a:t>En </a:t>
            </a:r>
            <a:r>
              <a:rPr lang="es-MX" sz="2000" dirty="0" smtClean="0"/>
              <a:t> </a:t>
            </a:r>
            <a:r>
              <a:rPr lang="es-MX" sz="2000" dirty="0"/>
              <a:t>escuelas </a:t>
            </a:r>
            <a:r>
              <a:rPr lang="es-MX" sz="2000" dirty="0" smtClean="0"/>
              <a:t>espacios </a:t>
            </a:r>
            <a:r>
              <a:rPr lang="es-MX" sz="2000" dirty="0"/>
              <a:t>de reunión y visibilidad de parejas del mismo sexo, </a:t>
            </a:r>
            <a:r>
              <a:rPr lang="es-MX" sz="2000" dirty="0" smtClean="0"/>
              <a:t>en </a:t>
            </a:r>
            <a:r>
              <a:rPr lang="es-MX" sz="2000" dirty="0"/>
              <a:t>universidades grupos </a:t>
            </a:r>
            <a:r>
              <a:rPr lang="es-MX" sz="2000" dirty="0" smtClean="0"/>
              <a:t>y </a:t>
            </a:r>
            <a:r>
              <a:rPr lang="es-MX" sz="2000" dirty="0"/>
              <a:t>asociaciones</a:t>
            </a:r>
            <a:r>
              <a:rPr lang="es-MX" dirty="0"/>
              <a:t>. </a:t>
            </a:r>
            <a:endParaRPr lang="es-PE" dirty="0"/>
          </a:p>
        </p:txBody>
      </p:sp>
      <p:pic>
        <p:nvPicPr>
          <p:cNvPr id="5" name="4 Marcador de contenido" descr="oliver button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572132" y="1500174"/>
            <a:ext cx="2057400" cy="2219325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  <p:pic>
        <p:nvPicPr>
          <p:cNvPr id="6" name="5 Imagen" descr="and-tango-makes-three-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786190"/>
            <a:ext cx="36957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PE" sz="3600" dirty="0" smtClean="0"/>
              <a:t>Nuevos retos para especialistas en salud, psicología, salud sexual</a:t>
            </a:r>
            <a:r>
              <a:rPr lang="es-PE" dirty="0" smtClean="0"/>
              <a:t>.</a:t>
            </a:r>
            <a:endParaRPr lang="es-PE" b="1" dirty="0"/>
          </a:p>
          <a:p>
            <a:endParaRPr lang="es-PE" dirty="0"/>
          </a:p>
        </p:txBody>
      </p:sp>
      <p:pic>
        <p:nvPicPr>
          <p:cNvPr id="7" name="6 Marcador de contenido" descr="01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571612"/>
            <a:ext cx="3439930" cy="4529949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71472" y="1500174"/>
            <a:ext cx="4038600" cy="3328997"/>
          </a:xfrm>
        </p:spPr>
        <p:txBody>
          <a:bodyPr>
            <a:normAutofit/>
          </a:bodyPr>
          <a:lstStyle/>
          <a:p>
            <a:r>
              <a:rPr lang="es-MX" sz="3200" dirty="0" smtClean="0"/>
              <a:t>Nuevas visiones sobre la niñez con comportamiento variante de género o </a:t>
            </a:r>
            <a:r>
              <a:rPr lang="es-MX" sz="3200" dirty="0" err="1" smtClean="0"/>
              <a:t>transgenero</a:t>
            </a:r>
            <a:r>
              <a:rPr lang="es-MX" sz="3200" dirty="0" smtClean="0"/>
              <a:t>.</a:t>
            </a:r>
          </a:p>
          <a:p>
            <a:pPr>
              <a:buNone/>
            </a:pPr>
            <a:endParaRPr lang="es-PE" dirty="0"/>
          </a:p>
        </p:txBody>
      </p:sp>
      <p:pic>
        <p:nvPicPr>
          <p:cNvPr id="5" name="4 Marcador de contenido" descr="happy-kids-560x315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1214414" y="4786322"/>
            <a:ext cx="3301980" cy="1857364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  <p:pic>
        <p:nvPicPr>
          <p:cNvPr id="7" name="6 Imagen" descr="STP2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071678"/>
            <a:ext cx="3810000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57158" y="1571612"/>
            <a:ext cx="4038600" cy="4525963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Este </a:t>
            </a:r>
            <a:r>
              <a:rPr lang="es-MX" sz="3200" b="1" dirty="0"/>
              <a:t>apoyo es el mayor regalo que los padres le pueden dar a sus hijos.</a:t>
            </a:r>
            <a:endParaRPr lang="es-PE" sz="3200" b="1" dirty="0"/>
          </a:p>
          <a:p>
            <a:endParaRPr lang="es-PE" sz="3200" dirty="0"/>
          </a:p>
        </p:txBody>
      </p:sp>
      <p:pic>
        <p:nvPicPr>
          <p:cNvPr id="5" name="4 Marcador de contenido" descr="handsoverbullying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928802"/>
            <a:ext cx="4038600" cy="3307999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2800" b="1" u="sng" dirty="0" smtClean="0"/>
              <a:t>La salud y bienestar de los hijos LGBT están basados en el apoyo y aceptación de sus padres.</a:t>
            </a:r>
            <a:endParaRPr lang="es-PE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niño con muñec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31" y="-85725"/>
            <a:ext cx="5138738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972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V Congreso Lima Perú junio 2013</a:t>
            </a:r>
            <a:br>
              <a:rPr lang="es-MX" dirty="0" smtClean="0"/>
            </a:br>
            <a:r>
              <a:rPr lang="es-MX" dirty="0" smtClean="0">
                <a:hlinkClick r:id="rId2"/>
              </a:rPr>
              <a:t>www.familiasporladiversidad.org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7477125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4444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smtClean="0"/>
          </a:p>
        </p:txBody>
      </p:sp>
      <p:pic>
        <p:nvPicPr>
          <p:cNvPr id="80899" name="Picture 3" descr="C:\Users\Luis\Downloads\Sara Garcia 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349500"/>
            <a:ext cx="2443163" cy="3298825"/>
          </a:xfrm>
          <a:noFill/>
        </p:spPr>
      </p:pic>
      <p:pic>
        <p:nvPicPr>
          <p:cNvPr id="80900" name="Picture 4" descr="C:\Users\Luis\Downloads\Sara garcia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343150"/>
            <a:ext cx="3279775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50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Jorge Carpizo</a:t>
            </a:r>
          </a:p>
        </p:txBody>
      </p:sp>
      <p:pic>
        <p:nvPicPr>
          <p:cNvPr id="81923" name="Picture 2" descr="C:\Users\Luis\Downloads\jorge carpiz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613" y="1844675"/>
            <a:ext cx="5019675" cy="3567113"/>
          </a:xfrm>
          <a:noFill/>
        </p:spPr>
      </p:pic>
    </p:spTree>
    <p:extLst>
      <p:ext uri="{BB962C8B-B14F-4D97-AF65-F5344CB8AC3E}">
        <p14:creationId xmlns:p14="http://schemas.microsoft.com/office/powerpoint/2010/main" val="3550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0770" name="Picture 2" descr="C:\Users\Luis\Downloads\JUAN SORIANO AUDITORIO 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2636" y="1600200"/>
            <a:ext cx="6158727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55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 smtClean="0"/>
              <a:t>Juan soriano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961179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86768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1800" dirty="0" smtClean="0"/>
              <a:t>Luis Barragán </a:t>
            </a:r>
            <a:r>
              <a:rPr lang="es-MX" dirty="0" smtClean="0"/>
              <a:t>arquitecto</a:t>
            </a:r>
            <a:br>
              <a:rPr lang="es-MX" dirty="0" smtClean="0"/>
            </a:br>
            <a:endParaRPr lang="es-MX" dirty="0"/>
          </a:p>
        </p:txBody>
      </p:sp>
      <p:pic>
        <p:nvPicPr>
          <p:cNvPr id="162818" name="Picture 2" descr="C:\Users\Luis\Downloads\TORRES SATELITE BARRAGAN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5450455" cy="396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9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r>
              <a:rPr lang="es-MX" dirty="0" smtClean="0"/>
              <a:t>Felipe Nájera    Jaime Morales   Alejandra</a:t>
            </a:r>
          </a:p>
        </p:txBody>
      </p:sp>
      <p:pic>
        <p:nvPicPr>
          <p:cNvPr id="83971" name="Picture 2" descr="C:\Users\Luis\Downloads\Felipe Najera Jaime Moral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268413"/>
            <a:ext cx="5456237" cy="4605337"/>
          </a:xfrm>
          <a:noFill/>
        </p:spPr>
      </p:pic>
    </p:spTree>
    <p:extLst>
      <p:ext uri="{BB962C8B-B14F-4D97-AF65-F5344CB8AC3E}">
        <p14:creationId xmlns:p14="http://schemas.microsoft.com/office/powerpoint/2010/main" val="358797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1026" name="Picture 2" descr="C:\Users\Luis\Downloads\811-consul-de-eeuu-en-monterrey-se-declara-ga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333500"/>
            <a:ext cx="60007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49234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Encajar en el molde ???</a:t>
            </a:r>
          </a:p>
        </p:txBody>
      </p:sp>
      <p:pic>
        <p:nvPicPr>
          <p:cNvPr id="40963" name="Picture 8" descr="1179760291ob_00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349500"/>
            <a:ext cx="3227388" cy="3441700"/>
          </a:xfrm>
          <a:prstGeom prst="rect">
            <a:avLst/>
          </a:prstGeom>
          <a:noFill/>
        </p:spPr>
      </p:pic>
      <p:pic>
        <p:nvPicPr>
          <p:cNvPr id="40964" name="Picture 7" descr="ob_00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349500"/>
            <a:ext cx="3254375" cy="3384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727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C:\Users\Luis\Pictures\Luis\pictures\gen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-1708150"/>
            <a:ext cx="4762500" cy="85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16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is\Pictures\Luis\pictures\Gender varia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36154"/>
            <a:ext cx="3922460" cy="592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84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Expresión de género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098" name="Picture 2" descr="http://t3.gstatic.com/images?q=tbn:ANd9GcSrSOCwM1XHSxja2GTnBzafXKBWPJXmKUQsQ0sBXJVnoySDoy585BXpztJ62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708920"/>
            <a:ext cx="3541762" cy="252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14930"/>
            <a:ext cx="3816424" cy="2595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52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1419225"/>
            <a:ext cx="592455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6384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4000" dirty="0"/>
              <a:t/>
            </a:r>
            <a:br>
              <a:rPr lang="es-MX" sz="4000" dirty="0"/>
            </a:br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sz="4000" dirty="0" smtClean="0"/>
              <a:t>Articulo 1 constitucional reformado Junio 2011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09600" y="1600200"/>
            <a:ext cx="7924800" cy="4925144"/>
          </a:xfrm>
        </p:spPr>
        <p:txBody>
          <a:bodyPr>
            <a:noAutofit/>
          </a:bodyPr>
          <a:lstStyle/>
          <a:p>
            <a:pPr eaLnBrk="1" hangingPunct="1">
              <a:lnSpc>
                <a:spcPct val="120000"/>
              </a:lnSpc>
            </a:pPr>
            <a:r>
              <a:rPr lang="es-MX" sz="1400" dirty="0" smtClean="0">
                <a:latin typeface="Arial" pitchFamily="34" charset="0"/>
                <a:cs typeface="Arial" pitchFamily="34" charset="0"/>
              </a:rPr>
              <a:t>ARTICULO 1o.- EN LOS ESTADOS UNIDOS MEXICANOS TODO INDIVIDUO GOZARA DE LAS GARANTIAS QUE OTORGA ESTA CONSTITUCION, LAS CUALES NO PODRAN RESTRINGIRSE NI SUSPENDERSE, SINO EN LOS CASOS Y CON LAS CONDICIONES QUE ELLA MISMA ESTABLECE. </a:t>
            </a:r>
          </a:p>
          <a:p>
            <a:pPr eaLnBrk="1" hangingPunct="1">
              <a:lnSpc>
                <a:spcPct val="80000"/>
              </a:lnSpc>
            </a:pPr>
            <a:endParaRPr lang="es-MX" sz="1800" dirty="0" smtClean="0"/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s-MX" sz="2400" dirty="0" smtClean="0"/>
              <a:t>QUEDA PROHIBIDA TODA DISCRIMINACION MOTIVADA POR ORIGEN ETNICO O NACIONAL, EL GENERO, LA EDAD, LAS DISCAPACIDADES, LA CONDICION SOCIAL, LAS CONDICIONES DE SALUD, LA RELIGION, LAS OPINIONES, LAS PREFERENCIAS SEXUALES, EL ESTADO CIVIL O CUALQUIER OTRA QUE ATENTE CONTRA LA DIGNIDAD HUMANA Y TENGA POR OBJETO ANULAR O MENOSCABAR LOS DERECHOS Y LIBERTADES DE LAS PERSONAS.</a:t>
            </a:r>
            <a:r>
              <a:rPr lang="es-MX" sz="1800" dirty="0" smtClean="0"/>
              <a:t> </a:t>
            </a:r>
            <a:br>
              <a:rPr lang="es-MX" sz="1800" dirty="0" smtClean="0"/>
            </a:br>
            <a:endParaRPr lang="es-MX" sz="1800" dirty="0" smtClean="0"/>
          </a:p>
        </p:txBody>
      </p:sp>
    </p:spTree>
    <p:extLst>
      <p:ext uri="{BB962C8B-B14F-4D97-AF65-F5344CB8AC3E}">
        <p14:creationId xmlns:p14="http://schemas.microsoft.com/office/powerpoint/2010/main" val="3333210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Tarea	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MX" sz="2800" dirty="0" smtClean="0"/>
              <a:t>Palabras o expresiones neutras o positivas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130808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LA “FELIZ” CEGUERA</a:t>
            </a:r>
            <a:endParaRPr lang="es-MX" dirty="0"/>
          </a:p>
        </p:txBody>
      </p:sp>
      <p:pic>
        <p:nvPicPr>
          <p:cNvPr id="1026" name="Picture 2" descr="C:\Users\Luis\Downloads\la feliz ceguera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028" y="1700808"/>
            <a:ext cx="4404204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56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09600" y="548680"/>
            <a:ext cx="7924800" cy="6048672"/>
          </a:xfrm>
        </p:spPr>
        <p:txBody>
          <a:bodyPr>
            <a:normAutofit lnSpcReduction="10000"/>
          </a:bodyPr>
          <a:lstStyle/>
          <a:p>
            <a:pPr marL="0" lvl="0" indent="0" algn="ctr">
              <a:buClr>
                <a:srgbClr val="DC9E1F"/>
              </a:buClr>
              <a:buNone/>
            </a:pPr>
            <a:endParaRPr lang="es-MX" sz="4400" b="1" dirty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endParaRPr lang="es-MX" sz="4400" b="1" dirty="0" smtClean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endParaRPr lang="es-MX" sz="4400" b="1" dirty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endParaRPr lang="es-MX" sz="4400" b="1" dirty="0" smtClean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endParaRPr lang="es-MX" sz="4400" b="1" dirty="0" smtClean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endParaRPr lang="es-MX" sz="4400" b="1" dirty="0">
              <a:solidFill>
                <a:srgbClr val="DC9E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>
              <a:buClr>
                <a:srgbClr val="DC9E1F"/>
              </a:buClr>
              <a:buNone/>
            </a:pPr>
            <a:r>
              <a:rPr lang="es-MX" sz="4400" b="1" dirty="0">
                <a:solidFill>
                  <a:srgbClr val="DC9E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WWW.FEMESS.ORG.MX</a:t>
            </a:r>
          </a:p>
          <a:p>
            <a:pPr marL="0" lvl="0" indent="0" algn="ctr">
              <a:buClr>
                <a:srgbClr val="DC9E1F"/>
              </a:buClr>
              <a:buNone/>
            </a:pPr>
            <a:endParaRPr lang="es-MX" sz="3200" dirty="0">
              <a:solidFill>
                <a:srgbClr val="DC9E1F"/>
              </a:solidFill>
            </a:endParaRPr>
          </a:p>
          <a:p>
            <a:endParaRPr lang="es-MX" dirty="0"/>
          </a:p>
        </p:txBody>
      </p:sp>
      <p:pic>
        <p:nvPicPr>
          <p:cNvPr id="1026" name="Picture 2" descr="C:\Users\Luis\Downloads\IX Congreso FEME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662" y="764704"/>
            <a:ext cx="4046537" cy="459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679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996952"/>
            <a:ext cx="9144000" cy="2641848"/>
          </a:xfrm>
        </p:spPr>
        <p:txBody>
          <a:bodyPr>
            <a:normAutofit/>
          </a:bodyPr>
          <a:lstStyle/>
          <a:p>
            <a:endParaRPr lang="es-MX" sz="4400" dirty="0" smtClean="0"/>
          </a:p>
          <a:p>
            <a:endParaRPr lang="es-MX" sz="4400" dirty="0"/>
          </a:p>
          <a:p>
            <a:r>
              <a:rPr lang="es-MX" sz="4400" dirty="0" smtClean="0"/>
              <a:t>FAMILIASPORLADIVERSIDAD.ORG</a:t>
            </a:r>
            <a:endParaRPr lang="es-MX" sz="4400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528391"/>
          </a:xfrm>
        </p:spPr>
        <p:txBody>
          <a:bodyPr>
            <a:normAutofit/>
          </a:bodyPr>
          <a:lstStyle/>
          <a:p>
            <a:r>
              <a:rPr lang="es-MX" dirty="0" smtClean="0"/>
              <a:t> Gracias!</a:t>
            </a:r>
            <a:br>
              <a:rPr lang="es-MX" dirty="0" smtClean="0"/>
            </a:br>
            <a:r>
              <a:rPr lang="es-MX" dirty="0" smtClean="0"/>
              <a:t>Luis </a:t>
            </a:r>
            <a:r>
              <a:rPr lang="es-MX" dirty="0" err="1" smtClean="0"/>
              <a:t>Perelman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400" dirty="0" smtClean="0">
                <a:hlinkClick r:id="rId2"/>
              </a:rPr>
              <a:t>elarmarioabierto@hotmail.com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elarmarioabierto.com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3737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5"/>
          <p:cNvSpPr txBox="1">
            <a:spLocks noChangeArrowheads="1"/>
          </p:cNvSpPr>
          <p:nvPr/>
        </p:nvSpPr>
        <p:spPr bwMode="auto">
          <a:xfrm>
            <a:off x="0" y="1700213"/>
            <a:ext cx="8570913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4800">
                <a:latin typeface="Arial" charset="0"/>
              </a:rPr>
              <a:t>“SI TE LA METEN PIERDES”</a:t>
            </a:r>
          </a:p>
          <a:p>
            <a:pPr algn="ctr" eaLnBrk="1" hangingPunct="1"/>
            <a:endParaRPr lang="es-ES" sz="4800">
              <a:latin typeface="Arial" charset="0"/>
            </a:endParaRPr>
          </a:p>
          <a:p>
            <a:pPr algn="ctr" eaLnBrk="1" hangingPunct="1"/>
            <a:endParaRPr lang="es-ES" sz="4800">
              <a:latin typeface="Arial" charset="0"/>
            </a:endParaRPr>
          </a:p>
          <a:p>
            <a:pPr algn="r" eaLnBrk="1" hangingPunct="1"/>
            <a:r>
              <a:rPr lang="es-ES" sz="4800">
                <a:latin typeface="Arial" charset="0"/>
              </a:rPr>
              <a:t>ADAL RAMONES </a:t>
            </a:r>
          </a:p>
        </p:txBody>
      </p:sp>
    </p:spTree>
    <p:extLst>
      <p:ext uri="{BB962C8B-B14F-4D97-AF65-F5344CB8AC3E}">
        <p14:creationId xmlns:p14="http://schemas.microsoft.com/office/powerpoint/2010/main" val="3739700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3529012"/>
          </a:xfrm>
        </p:spPr>
        <p:txBody>
          <a:bodyPr/>
          <a:lstStyle/>
          <a:p>
            <a:pPr eaLnBrk="1" hangingPunct="1"/>
            <a:r>
              <a:rPr lang="es-ES" sz="4800" dirty="0" smtClean="0"/>
              <a:t>¿Desde qué edad aprendimos esto?</a:t>
            </a:r>
            <a:br>
              <a:rPr lang="es-ES" sz="4800" dirty="0" smtClean="0"/>
            </a:br>
            <a:r>
              <a:rPr lang="es-ES" sz="4800" dirty="0" smtClean="0"/>
              <a:t>¿Dónde?</a:t>
            </a:r>
            <a:br>
              <a:rPr lang="es-ES" sz="4800" dirty="0" smtClean="0"/>
            </a:br>
            <a:r>
              <a:rPr lang="es-ES" sz="4800" dirty="0" smtClean="0"/>
              <a:t>¿Cómo?</a:t>
            </a:r>
            <a:br>
              <a:rPr lang="es-ES" sz="4800" dirty="0" smtClean="0"/>
            </a:br>
            <a:r>
              <a:rPr lang="es-ES" sz="4800" dirty="0" smtClean="0"/>
              <a:t>¿A quienes se lo decimos?</a:t>
            </a:r>
          </a:p>
        </p:txBody>
      </p:sp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393700" y="6257925"/>
            <a:ext cx="723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1200">
                <a:latin typeface="Arial" charset="0"/>
              </a:rPr>
              <a:t>youtube</a:t>
            </a:r>
          </a:p>
        </p:txBody>
      </p:sp>
    </p:spTree>
    <p:extLst>
      <p:ext uri="{BB962C8B-B14F-4D97-AF65-F5344CB8AC3E}">
        <p14:creationId xmlns:p14="http://schemas.microsoft.com/office/powerpoint/2010/main" val="1353739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3834219</TotalTime>
  <Words>2897</Words>
  <Application>Microsoft Macintosh PowerPoint</Application>
  <PresentationFormat>Presentación en pantalla (4:3)</PresentationFormat>
  <Paragraphs>361</Paragraphs>
  <Slides>76</Slides>
  <Notes>7</Notes>
  <HiddenSlides>2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76</vt:i4>
      </vt:variant>
    </vt:vector>
  </HeadingPairs>
  <TitlesOfParts>
    <vt:vector size="77" baseType="lpstr">
      <vt:lpstr>Horizonte</vt:lpstr>
      <vt:lpstr>DIVERSIDAD SEXUAL, HOMOFOBIA  transfobia Y APOYO FAMILIAR    </vt:lpstr>
      <vt:lpstr>Presentación de PowerPoint</vt:lpstr>
      <vt:lpstr>Presentación de PowerPoint</vt:lpstr>
      <vt:lpstr>LO QUE ESTO QUIERE DENOTAR DE LA GENTE GAY /Trans</vt:lpstr>
      <vt:lpstr>Presentación de PowerPoint</vt:lpstr>
      <vt:lpstr>Presentación de PowerPoint</vt:lpstr>
      <vt:lpstr>Presentación de PowerPoint</vt:lpstr>
      <vt:lpstr>Presentación de PowerPoint</vt:lpstr>
      <vt:lpstr>¿Desde qué edad aprendimos esto? ¿Dónde? ¿Cómo? ¿A quienes se lo decimos?</vt:lpstr>
      <vt:lpstr>Se nace o se hace?</vt:lpstr>
      <vt:lpstr>Se puede “quitar”? Elegir? Sentimiento o acción?</vt:lpstr>
      <vt:lpstr>Conoces a alguien que sea LGBT?</vt:lpstr>
      <vt:lpstr>Orientación Sexual</vt:lpstr>
      <vt:lpstr>Identidad de género: </vt:lpstr>
      <vt:lpstr>Presentación de PowerPoint</vt:lpstr>
      <vt:lpstr>Presentación de PowerPoint</vt:lpstr>
      <vt:lpstr>La salud y bienestar de los hijos LGBT están basados en el apoyo y aceptación de sus padres.</vt:lpstr>
      <vt:lpstr>La salud y bienestar de los hijos LGBT están basados en el apoyo y aceptación de sus padres.</vt:lpstr>
      <vt:lpstr>La salud y bienestar de los hijos LGBT están basados en el apoyo y aceptación de sus padres.</vt:lpstr>
      <vt:lpstr>La salud y bienestar de los hijos LGBT están basados en el apoyo y aceptación de sus padres.</vt:lpstr>
      <vt:lpstr>La salud y bienestar de los hijos LGBT están basados en el apoyo y aceptación de sus padres.</vt:lpstr>
      <vt:lpstr>El rol crucial del apoyo familiar para  promover riesgo o bienestar en niños y jóvenes lgbt</vt:lpstr>
      <vt:lpstr>Family acceptance project</vt:lpstr>
      <vt:lpstr>  family acceptance project san francisco state university</vt:lpstr>
      <vt:lpstr>  family acceptance project san francisco state university</vt:lpstr>
      <vt:lpstr>El riesgo y el  bienestar de los hijos LGBT están basados en el apoyo y aceptación de sus padres.</vt:lpstr>
      <vt:lpstr>El rechazo familiar se relaciona con graves consecuencias de salud</vt:lpstr>
      <vt:lpstr>alto riesgo de suicidio y depresión</vt:lpstr>
      <vt:lpstr>Presentación de PowerPoint</vt:lpstr>
      <vt:lpstr> EJEMPLOS DE ALGUNOS COMPORTAMIENTOS RECHAZANTES QUE CONTRIBUYEN A RIESGOS DE SALUD PARA JÓVENES LGBT INDICADOS POR EL Proyecto aceptación familiar (FAP)</vt:lpstr>
      <vt:lpstr> EJEMPLOS DE ALGUNOS COMPORTAMIENTOS RECHAZANTES QUE CONTRIBUYEN A RIESGOS DE SALUD PARA JÓVENES LGBT INDICADOS POR EL Proyecto aceptación familiar (FAP)</vt:lpstr>
      <vt:lpstr>La salud y bienestar de los hijos LGBT están basados en el apoyo y aceptación de sus padres.</vt:lpstr>
      <vt:lpstr>La salud y bienestar de los hijos LGBT están basados en el apoyo y aceptación de sus padres.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comportamientos que representan aceptación en la familia</vt:lpstr>
      <vt:lpstr>ALGUNOS COMPORTAMIENTOS QUE REPRESENTAN ACEPTACIÓN</vt:lpstr>
      <vt:lpstr>ALGUNOS COMPORTAMIENTOS QUE REPRESENTAN ACEPTACIÓN</vt:lpstr>
      <vt:lpstr>ALGUNOS COMPORTAMIENTOS QUE REPRESENTAN ACEPTACIÓN</vt:lpstr>
      <vt:lpstr>iNVESTIGACIÓN DEL PROYECTO ACEPTACIÓN FAMILIAR</vt:lpstr>
      <vt:lpstr>Publicaciones y recursos del proyecto aceptación familiar</vt:lpstr>
      <vt:lpstr> Series en video del Proyecto FAP</vt:lpstr>
      <vt:lpstr>Family acceptance project</vt:lpstr>
      <vt:lpstr>Presentación de PowerPoint</vt:lpstr>
      <vt:lpstr>Organización panamericana de la salud OPS</vt:lpstr>
      <vt:lpstr>Gay Lesbian Straight education Network GLSEN.ORG Encuesta De clima escolar EEUU 2011</vt:lpstr>
      <vt:lpstr>Gay Lesbian Straight education Network GLSEN.ORG Encuesta De clima escolar EEUU 2011</vt:lpstr>
      <vt:lpstr>Gay Lesbian Straight education Network GLSEN.ORG Encuesta De clima escolar EEUU 2011</vt:lpstr>
      <vt:lpstr>La salud y bienestar de los hijos LGBT están basados en el apoyo y aceptación de sus padres.</vt:lpstr>
      <vt:lpstr>La salud y bienestar de los hijos LGBT están basados en el apoyo y aceptación de sus padres.</vt:lpstr>
      <vt:lpstr>Presentación de PowerPoint</vt:lpstr>
      <vt:lpstr>Tips para maestros de primaria</vt:lpstr>
      <vt:lpstr>La salud y bienestar de los hijos LGBT están basados en el apoyo y aceptación de sus padres.</vt:lpstr>
      <vt:lpstr>La salud y bienestar de los hijos LGBT están basados en el apoyo y aceptación de sus padres.</vt:lpstr>
      <vt:lpstr>La salud y bienestar de los hijos LGBT están basados en el apoyo y aceptación de sus padres.</vt:lpstr>
      <vt:lpstr>La salud y bienestar de los hijos LGBT están basados en el apoyo y aceptación de sus padres.</vt:lpstr>
      <vt:lpstr> V Congreso Lima Perú junio 2013 www.familiasporladiversidad.org </vt:lpstr>
      <vt:lpstr>Presentación de PowerPoint</vt:lpstr>
      <vt:lpstr>Jorge Carpizo</vt:lpstr>
      <vt:lpstr>Presentación de PowerPoint</vt:lpstr>
      <vt:lpstr>Juan soriano</vt:lpstr>
      <vt:lpstr>Luis Barragán arquitecto </vt:lpstr>
      <vt:lpstr>Felipe Nájera    Jaime Morales   Alejandra</vt:lpstr>
      <vt:lpstr>Presentación de PowerPoint</vt:lpstr>
      <vt:lpstr>Encajar en el molde ???</vt:lpstr>
      <vt:lpstr>Presentación de PowerPoint</vt:lpstr>
      <vt:lpstr>Expresión de género </vt:lpstr>
      <vt:lpstr>Presentación de PowerPoint</vt:lpstr>
      <vt:lpstr>   Articulo 1 constitucional reformado Junio 2011</vt:lpstr>
      <vt:lpstr>Tarea </vt:lpstr>
      <vt:lpstr>LA “FELIZ” CEGUERA</vt:lpstr>
      <vt:lpstr>Presentación de PowerPoint</vt:lpstr>
      <vt:lpstr> Gracias! Luis Perelman elarmarioabierto@hotmail.com elarmarioabierto.com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salud y bienestar de los hijos LGBT están basados en el apoyo y aceptación de sus padres.</dc:title>
  <dc:creator>Usuario</dc:creator>
  <cp:lastModifiedBy>Rokhelio Kosyo</cp:lastModifiedBy>
  <cp:revision>104</cp:revision>
  <dcterms:created xsi:type="dcterms:W3CDTF">2012-09-29T20:33:10Z</dcterms:created>
  <dcterms:modified xsi:type="dcterms:W3CDTF">2013-10-08T14:50:04Z</dcterms:modified>
</cp:coreProperties>
</file>